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79" r:id="rId1"/>
    <p:sldMasterId id="2147483882" r:id="rId2"/>
    <p:sldMasterId id="2147483900" r:id="rId3"/>
    <p:sldMasterId id="2147483885" r:id="rId4"/>
    <p:sldMasterId id="2147483915" r:id="rId5"/>
    <p:sldMasterId id="2147483911" r:id="rId6"/>
    <p:sldMasterId id="2147483823" r:id="rId7"/>
    <p:sldMasterId id="2147483920" r:id="rId8"/>
  </p:sldMasterIdLst>
  <p:notesMasterIdLst>
    <p:notesMasterId r:id="rId46"/>
  </p:notesMasterIdLst>
  <p:handoutMasterIdLst>
    <p:handoutMasterId r:id="rId47"/>
  </p:handoutMasterIdLst>
  <p:sldIdLst>
    <p:sldId id="266" r:id="rId9"/>
    <p:sldId id="410" r:id="rId10"/>
    <p:sldId id="444" r:id="rId11"/>
    <p:sldId id="259" r:id="rId12"/>
    <p:sldId id="260" r:id="rId13"/>
    <p:sldId id="430" r:id="rId14"/>
    <p:sldId id="445" r:id="rId15"/>
    <p:sldId id="409" r:id="rId16"/>
    <p:sldId id="438" r:id="rId17"/>
    <p:sldId id="446" r:id="rId18"/>
    <p:sldId id="270" r:id="rId19"/>
    <p:sldId id="271" r:id="rId20"/>
    <p:sldId id="447" r:id="rId21"/>
    <p:sldId id="272" r:id="rId22"/>
    <p:sldId id="273" r:id="rId23"/>
    <p:sldId id="440" r:id="rId24"/>
    <p:sldId id="274" r:id="rId25"/>
    <p:sldId id="441" r:id="rId26"/>
    <p:sldId id="442" r:id="rId27"/>
    <p:sldId id="439" r:id="rId28"/>
    <p:sldId id="448" r:id="rId29"/>
    <p:sldId id="431" r:id="rId30"/>
    <p:sldId id="414" r:id="rId31"/>
    <p:sldId id="417" r:id="rId32"/>
    <p:sldId id="419" r:id="rId33"/>
    <p:sldId id="415" r:id="rId34"/>
    <p:sldId id="418" r:id="rId35"/>
    <p:sldId id="416" r:id="rId36"/>
    <p:sldId id="432" r:id="rId37"/>
    <p:sldId id="420" r:id="rId38"/>
    <p:sldId id="421" r:id="rId39"/>
    <p:sldId id="423" r:id="rId40"/>
    <p:sldId id="426" r:id="rId41"/>
    <p:sldId id="427" r:id="rId42"/>
    <p:sldId id="434" r:id="rId43"/>
    <p:sldId id="450" r:id="rId44"/>
    <p:sldId id="261" r:id="rId45"/>
  </p:sldIdLst>
  <p:sldSz cx="9144000" cy="5143500" type="screen16x9"/>
  <p:notesSz cx="6858000" cy="9144000"/>
  <p:embeddedFontLst>
    <p:embeddedFont>
      <p:font typeface="FEI" pitchFamily="2" charset="77"/>
      <p:regular r:id="rId48"/>
    </p:embeddedFont>
    <p:embeddedFont>
      <p:font typeface="FEI Bold" pitchFamily="2" charset="77"/>
      <p:bold r:id="rId49"/>
    </p:embeddedFont>
    <p:embeddedFont>
      <p:font typeface="FEI Bold" pitchFamily="2" charset="77"/>
      <p:bold r:id="rId49"/>
    </p:embeddedFont>
    <p:embeddedFont>
      <p:font typeface="FEI light" pitchFamily="2" charset="77"/>
      <p:regular r:id="rId50"/>
    </p:embeddedFont>
    <p:embeddedFont>
      <p:font typeface="Gotham Bold" panose="020F0502020204030204" pitchFamily="34" charset="0"/>
      <p:regular r:id="rId51"/>
      <p:bold r:id="rId52"/>
      <p:italic r:id="rId53"/>
      <p:boldItalic r:id="rId54"/>
    </p:embeddedFont>
    <p:embeddedFont>
      <p:font typeface="Gotham Book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la Krausp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186A"/>
    <a:srgbClr val="2CDACE"/>
    <a:srgbClr val="8E99A0"/>
    <a:srgbClr val="31133A"/>
    <a:srgbClr val="E46E36"/>
    <a:srgbClr val="FFC322"/>
    <a:srgbClr val="00C682"/>
    <a:srgbClr val="0088D8"/>
    <a:srgbClr val="BFE800"/>
    <a:srgbClr val="C00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1" autoAdjust="0"/>
    <p:restoredTop sz="74150"/>
  </p:normalViewPr>
  <p:slideViewPr>
    <p:cSldViewPr snapToGrid="0" snapToObjects="1">
      <p:cViewPr varScale="1">
        <p:scale>
          <a:sx n="124" d="100"/>
          <a:sy n="124" d="100"/>
        </p:scale>
        <p:origin x="2280" y="176"/>
      </p:cViewPr>
      <p:guideLst>
        <p:guide orient="horz" pos="161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9" d="100"/>
          <a:sy n="129" d="100"/>
        </p:scale>
        <p:origin x="-562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59" Type="http://schemas.openxmlformats.org/officeDocument/2006/relationships/commentAuthors" Target="commentAuthor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 Breakdown</c:v>
                </c:pt>
              </c:strCache>
            </c:strRef>
          </c:tx>
          <c:spPr>
            <a:solidFill>
              <a:srgbClr val="2CDACE"/>
            </a:solidFill>
          </c:spPr>
          <c:dPt>
            <c:idx val="0"/>
            <c:bubble3D val="0"/>
            <c:spPr>
              <a:solidFill>
                <a:srgbClr val="2CDA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72-A54E-B0E9-51D497C3619F}"/>
              </c:ext>
            </c:extLst>
          </c:dPt>
          <c:dPt>
            <c:idx val="1"/>
            <c:bubble3D val="0"/>
            <c:spPr>
              <a:solidFill>
                <a:srgbClr val="2CDACE">
                  <a:alpha val="8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272-A54E-B0E9-51D497C3619F}"/>
              </c:ext>
            </c:extLst>
          </c:dPt>
          <c:dPt>
            <c:idx val="2"/>
            <c:bubble3D val="0"/>
            <c:spPr>
              <a:solidFill>
                <a:srgbClr val="2CDACE">
                  <a:alpha val="6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72-A54E-B0E9-51D497C3619F}"/>
              </c:ext>
            </c:extLst>
          </c:dPt>
          <c:dPt>
            <c:idx val="3"/>
            <c:bubble3D val="0"/>
            <c:spPr>
              <a:solidFill>
                <a:srgbClr val="2CDACE">
                  <a:alpha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272-A54E-B0E9-51D497C3619F}"/>
              </c:ext>
            </c:extLst>
          </c:dPt>
          <c:dPt>
            <c:idx val="4"/>
            <c:bubble3D val="0"/>
            <c:spPr>
              <a:solidFill>
                <a:srgbClr val="2CDACE">
                  <a:alpha val="3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72-A54E-B0E9-51D497C3619F}"/>
              </c:ext>
            </c:extLst>
          </c:dPt>
          <c:dPt>
            <c:idx val="5"/>
            <c:bubble3D val="0"/>
            <c:spPr>
              <a:solidFill>
                <a:srgbClr val="2CDACE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272-A54E-B0E9-51D497C3619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F47FEB7-5AFF-2F4C-ABA4-9930F67175AD}" type="PERCENTAGE">
                      <a:rPr lang="en-US">
                        <a:solidFill>
                          <a:srgbClr val="5E186A"/>
                        </a:solidFill>
                      </a:rPr>
                      <a:pPr/>
                      <a:t>[PERCENTAGE]</a:t>
                    </a:fld>
                    <a:endParaRPr lang="en-GB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272-A54E-B0E9-51D497C3619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DA668D0-61F5-1E49-A767-6140B38F886E}" type="PERCENTAGE">
                      <a:rPr lang="en-US">
                        <a:solidFill>
                          <a:srgbClr val="5E186A"/>
                        </a:solidFill>
                      </a:rPr>
                      <a:pPr/>
                      <a:t>[PERCENTAGE]</a:t>
                    </a:fld>
                    <a:endParaRPr lang="en-GB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272-A54E-B0E9-51D497C3619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2307955-DD47-224A-8CE1-C53F50382F5C}" type="PERCENTAGE">
                      <a:rPr lang="en-US">
                        <a:solidFill>
                          <a:srgbClr val="5E186A"/>
                        </a:solidFill>
                      </a:rPr>
                      <a:pPr/>
                      <a:t>[PERCENTAGE]</a:t>
                    </a:fld>
                    <a:endParaRPr lang="en-GB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272-A54E-B0E9-51D497C3619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B95698C-1214-C746-9F42-357F58990319}" type="PERCENTAGE">
                      <a:rPr lang="en-US">
                        <a:solidFill>
                          <a:srgbClr val="5E186A"/>
                        </a:solidFill>
                      </a:rPr>
                      <a:pPr/>
                      <a:t>[PERCENTAGE]</a:t>
                    </a:fld>
                    <a:endParaRPr lang="en-GB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272-A54E-B0E9-51D497C3619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2863214-B948-A048-9D07-0942BE32E419}" type="PERCENTAGE">
                      <a:rPr lang="en-US">
                        <a:solidFill>
                          <a:srgbClr val="5E186A"/>
                        </a:solidFill>
                      </a:rPr>
                      <a:pPr/>
                      <a:t>[PERCENTAGE]</a:t>
                    </a:fld>
                    <a:endParaRPr lang="en-GB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272-A54E-B0E9-51D497C3619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1B521F7-2692-454C-A08F-39C291BAA036}" type="PERCENTAGE">
                      <a:rPr lang="en-US">
                        <a:solidFill>
                          <a:srgbClr val="5E186A"/>
                        </a:solidFill>
                      </a:rPr>
                      <a:pPr/>
                      <a:t>[PERCENTAGE]</a:t>
                    </a:fld>
                    <a:endParaRPr lang="en-GB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272-A54E-B0E9-51D497C361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SK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25-34</c:v>
                </c:pt>
                <c:pt idx="1">
                  <c:v>35-44</c:v>
                </c:pt>
                <c:pt idx="2">
                  <c:v>18-24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32.200000000000003</c:v>
                </c:pt>
                <c:pt idx="1">
                  <c:v>19.5</c:v>
                </c:pt>
                <c:pt idx="2">
                  <c:v>15.6</c:v>
                </c:pt>
                <c:pt idx="3">
                  <c:v>15.3</c:v>
                </c:pt>
                <c:pt idx="4">
                  <c:v>12.3</c:v>
                </c:pt>
                <c:pt idx="5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72-A54E-B0E9-51D497C3619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 Breakdown</c:v>
                </c:pt>
              </c:strCache>
            </c:strRef>
          </c:tx>
          <c:spPr>
            <a:solidFill>
              <a:srgbClr val="2CDACE"/>
            </a:solidFill>
          </c:spPr>
          <c:dPt>
            <c:idx val="0"/>
            <c:bubble3D val="0"/>
            <c:spPr>
              <a:solidFill>
                <a:srgbClr val="2CDA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4A-584B-B46E-103136260A6B}"/>
              </c:ext>
            </c:extLst>
          </c:dPt>
          <c:dPt>
            <c:idx val="1"/>
            <c:bubble3D val="0"/>
            <c:spPr>
              <a:solidFill>
                <a:srgbClr val="2CDACE">
                  <a:alpha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D4A-584B-B46E-103136260A6B}"/>
              </c:ext>
            </c:extLst>
          </c:dPt>
          <c:dPt>
            <c:idx val="2"/>
            <c:bubble3D val="0"/>
            <c:spPr>
              <a:solidFill>
                <a:srgbClr val="2CDA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2A-8C41-96F4-42DE607F9504}"/>
              </c:ext>
            </c:extLst>
          </c:dPt>
          <c:dPt>
            <c:idx val="3"/>
            <c:bubble3D val="0"/>
            <c:spPr>
              <a:solidFill>
                <a:srgbClr val="2CDA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E2A-8C41-96F4-42DE607F950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FC82D57-8C31-D747-8476-2179B8B6D73D}" type="PERCENTAGE">
                      <a:rPr lang="en-US">
                        <a:solidFill>
                          <a:srgbClr val="5E186A"/>
                        </a:solidFill>
                      </a:rPr>
                      <a:pPr/>
                      <a:t>[PERCENTAGE]</a:t>
                    </a:fld>
                    <a:endParaRPr lang="en-GB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D4A-584B-B46E-103136260A6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0B08959-477A-1849-856F-54758096D992}" type="PERCENTAGE">
                      <a:rPr lang="en-US">
                        <a:solidFill>
                          <a:srgbClr val="5E186A"/>
                        </a:solidFill>
                      </a:rPr>
                      <a:pPr/>
                      <a:t>[PERCENTAGE]</a:t>
                    </a:fld>
                    <a:endParaRPr lang="en-GB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D4A-584B-B46E-103136260A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SK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68.900000000000006</c:v>
                </c:pt>
                <c:pt idx="1">
                  <c:v>31.1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4A-584B-B46E-103136260A6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93766404199477"/>
          <c:y val="0.91730019685039377"/>
          <c:w val="0.20679133858267718"/>
          <c:h val="6.3949803149606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2CDACE"/>
            </a:solidFill>
            <a:ln>
              <a:noFill/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60</c:v>
                </c:pt>
                <c:pt idx="2">
                  <c:v>25</c:v>
                </c:pt>
                <c:pt idx="3">
                  <c:v>5</c:v>
                </c:pt>
                <c:pt idx="4">
                  <c:v>20</c:v>
                </c:pt>
                <c:pt idx="5">
                  <c:v>15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F1-2746-A4C5-4ACBAEC70F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2CDACE">
                <a:alpha val="50000"/>
              </a:srgbClr>
            </a:solidFill>
            <a:ln>
              <a:noFill/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300</c:v>
                </c:pt>
                <c:pt idx="1">
                  <c:v>275</c:v>
                </c:pt>
                <c:pt idx="2">
                  <c:v>95</c:v>
                </c:pt>
                <c:pt idx="3">
                  <c:v>60</c:v>
                </c:pt>
                <c:pt idx="4">
                  <c:v>50</c:v>
                </c:pt>
                <c:pt idx="5">
                  <c:v>20</c:v>
                </c:pt>
                <c:pt idx="6">
                  <c:v>5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F1-2746-A4C5-4ACBAEC70F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3560912"/>
        <c:axId val="853560128"/>
      </c:barChart>
      <c:catAx>
        <c:axId val="85356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K"/>
          </a:p>
        </c:txPr>
        <c:crossAx val="853560128"/>
        <c:crosses val="autoZero"/>
        <c:auto val="1"/>
        <c:lblAlgn val="ctr"/>
        <c:lblOffset val="100"/>
        <c:noMultiLvlLbl val="0"/>
      </c:catAx>
      <c:valAx>
        <c:axId val="85356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K"/>
          </a:p>
        </c:txPr>
        <c:crossAx val="85356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93528346692E-2"/>
          <c:y val="0.90241389894391411"/>
          <c:w val="0.89999988351024029"/>
          <c:h val="7.01588056600651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63549868766406E-2"/>
          <c:y val="0.13760949803149605"/>
          <c:w val="0.9025031167979003"/>
          <c:h val="0.539406742125984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2CDACE"/>
            </a:solidFill>
            <a:ln>
              <a:noFill/>
            </a:ln>
            <a:effectLst/>
          </c:spPr>
          <c:invertIfNegative val="0"/>
          <c:cat>
            <c:numRef>
              <c:f>Sheet1!$A$2:$A$19</c:f>
              <c:numCache>
                <c:formatCode>General</c:formatCode>
                <c:ptCount val="18"/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125</c:v>
                </c:pt>
                <c:pt idx="1">
                  <c:v>155</c:v>
                </c:pt>
                <c:pt idx="2">
                  <c:v>80</c:v>
                </c:pt>
                <c:pt idx="3">
                  <c:v>40</c:v>
                </c:pt>
                <c:pt idx="4">
                  <c:v>80</c:v>
                </c:pt>
                <c:pt idx="5">
                  <c:v>80</c:v>
                </c:pt>
                <c:pt idx="6">
                  <c:v>60</c:v>
                </c:pt>
                <c:pt idx="7">
                  <c:v>80</c:v>
                </c:pt>
                <c:pt idx="8">
                  <c:v>45</c:v>
                </c:pt>
                <c:pt idx="9">
                  <c:v>45</c:v>
                </c:pt>
                <c:pt idx="10">
                  <c:v>40</c:v>
                </c:pt>
                <c:pt idx="11">
                  <c:v>30</c:v>
                </c:pt>
                <c:pt idx="12">
                  <c:v>35</c:v>
                </c:pt>
                <c:pt idx="13">
                  <c:v>35</c:v>
                </c:pt>
                <c:pt idx="14">
                  <c:v>30</c:v>
                </c:pt>
                <c:pt idx="15">
                  <c:v>30</c:v>
                </c:pt>
                <c:pt idx="16">
                  <c:v>15</c:v>
                </c:pt>
                <c:pt idx="17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CE-0A41-A5F0-74B69D2071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2CDACE">
                <a:alpha val="50000"/>
              </a:srgbClr>
            </a:solidFill>
            <a:ln>
              <a:noFill/>
            </a:ln>
            <a:effectLst/>
          </c:spPr>
          <c:invertIfNegative val="0"/>
          <c:cat>
            <c:numRef>
              <c:f>Sheet1!$A$2:$A$19</c:f>
              <c:numCache>
                <c:formatCode>General</c:formatCode>
                <c:ptCount val="18"/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225</c:v>
                </c:pt>
                <c:pt idx="1">
                  <c:v>220</c:v>
                </c:pt>
                <c:pt idx="2">
                  <c:v>198</c:v>
                </c:pt>
                <c:pt idx="3">
                  <c:v>180</c:v>
                </c:pt>
                <c:pt idx="4">
                  <c:v>145</c:v>
                </c:pt>
                <c:pt idx="5">
                  <c:v>135</c:v>
                </c:pt>
                <c:pt idx="6">
                  <c:v>115</c:v>
                </c:pt>
                <c:pt idx="7">
                  <c:v>110</c:v>
                </c:pt>
                <c:pt idx="8">
                  <c:v>85</c:v>
                </c:pt>
                <c:pt idx="9">
                  <c:v>80</c:v>
                </c:pt>
                <c:pt idx="10">
                  <c:v>65</c:v>
                </c:pt>
                <c:pt idx="11">
                  <c:v>65</c:v>
                </c:pt>
                <c:pt idx="12">
                  <c:v>55</c:v>
                </c:pt>
                <c:pt idx="13">
                  <c:v>55</c:v>
                </c:pt>
                <c:pt idx="14">
                  <c:v>40</c:v>
                </c:pt>
                <c:pt idx="15">
                  <c:v>40</c:v>
                </c:pt>
                <c:pt idx="16">
                  <c:v>30</c:v>
                </c:pt>
                <c:pt idx="17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CE-0A41-A5F0-74B69D207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100"/>
        <c:axId val="853558168"/>
        <c:axId val="853558560"/>
      </c:barChart>
      <c:catAx>
        <c:axId val="853558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K"/>
          </a:p>
        </c:txPr>
        <c:crossAx val="853558560"/>
        <c:crosses val="autoZero"/>
        <c:auto val="1"/>
        <c:lblAlgn val="ctr"/>
        <c:lblOffset val="100"/>
        <c:noMultiLvlLbl val="0"/>
      </c:catAx>
      <c:valAx>
        <c:axId val="85355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K"/>
          </a:p>
        </c:txPr>
        <c:crossAx val="853558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684831311243913E-2"/>
          <c:y val="3.9454110820832007E-2"/>
          <c:w val="0.88251261861498076"/>
          <c:h val="6.5058193704656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06T09:15:38.463" idx="1">
    <p:pos x="6000" y="0"/>
    <p:text>add info, that Guidelines are correct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D0ED4-3F2C-A44D-BF2A-70F28B4760E9}" type="datetimeFigureOut">
              <a:rPr lang="en-US" smtClean="0"/>
              <a:pPr/>
              <a:t>3/26/24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6F2F5-76EA-6D4D-B2FB-9859484A56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841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E53BD-8CD6-F647-884B-5A78FF9E62EE}" type="datetimeFigureOut">
              <a:rPr lang="en-US" smtClean="0"/>
              <a:pPr/>
              <a:t>3/26/24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8929E-C352-7849-9DF7-6A0F55DB2C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182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side.fei.org/system/files/QualCrit_%20Seniors_2024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side.fei.org/sites/default/files/ONLINE%20Judging%20Guidelines%20for%202024%20FEI%20Vaulting%20Championships.pdf" TargetMode="External"/><Relationship Id="rId5" Type="http://schemas.openxmlformats.org/officeDocument/2006/relationships/hyperlink" Target="https://inside.fei.org/system/files/QualCrit_%20Juniors%20and%20YV%202024.pdf" TargetMode="External"/><Relationship Id="rId4" Type="http://schemas.openxmlformats.org/officeDocument/2006/relationships/hyperlink" Target="https://inside.fei.org/system/files/QualCrit_%20Juniors%202024.pdf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00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i="0" u="none" strike="noStrike" dirty="0">
              <a:solidFill>
                <a:srgbClr val="444746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3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QUALIFICATION CRITERIA 2024 – SENIORS</a:t>
            </a:r>
            <a:endParaRPr lang="en-GB" dirty="0"/>
          </a:p>
          <a:p>
            <a:r>
              <a:rPr lang="en-GB" dirty="0">
                <a:hlinkClick r:id="rId4"/>
              </a:rPr>
              <a:t>QUALIFICATION CRITERIA 2024 – JUNIORS AND YOUNG </a:t>
            </a:r>
            <a:r>
              <a:rPr lang="en-GB" dirty="0">
                <a:hlinkClick r:id="rId5"/>
              </a:rPr>
              <a:t>VAULTERS</a:t>
            </a:r>
            <a:endParaRPr lang="en-GB" dirty="0"/>
          </a:p>
          <a:p>
            <a:r>
              <a:rPr lang="en-GB" dirty="0">
                <a:hlinkClick r:id="rId6"/>
              </a:rPr>
              <a:t>VIDEO JUDGING GUIDELINES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45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spcBef>
                <a:spcPts val="0"/>
              </a:spcBef>
              <a:spcAft>
                <a:spcPts val="12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01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SK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SK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183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88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34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28600" algn="l" rtl="0">
              <a:spcBef>
                <a:spcPts val="0"/>
              </a:spcBef>
              <a:spcAft>
                <a:spcPts val="12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28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28600" algn="l" rtl="0">
              <a:spcBef>
                <a:spcPts val="0"/>
              </a:spcBef>
              <a:spcAft>
                <a:spcPts val="12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46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15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26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63820173a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63820173a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0" u="none" strike="noStrike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107" name="Google Shape;107;g163820173a6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SK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511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40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78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39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48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98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22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201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93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223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94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5df886cd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5df886cd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5df886cdeb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SK"/>
              <a:t>4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06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27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227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162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680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ca5a8cc9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8ca5a8cc9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28ca5a8cc98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63820173a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63820173a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63820173a6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SK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63820173a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63820173a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0" u="none" strike="noStrike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107" name="Google Shape;107;g163820173a6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SK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954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31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63820173a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63820173a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rtl="0">
              <a:spcBef>
                <a:spcPts val="0"/>
              </a:spcBef>
              <a:spcAft>
                <a:spcPts val="800"/>
              </a:spcAft>
            </a:pPr>
            <a:endParaRPr dirty="0"/>
          </a:p>
        </p:txBody>
      </p:sp>
      <p:sp>
        <p:nvSpPr>
          <p:cNvPr id="123" name="Google Shape;123;g163820173a6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SK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013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63820173a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63820173a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rtl="0">
              <a:spcBef>
                <a:spcPts val="0"/>
              </a:spcBef>
              <a:spcAft>
                <a:spcPts val="800"/>
              </a:spcAft>
            </a:pPr>
            <a:endParaRPr dirty="0"/>
          </a:p>
        </p:txBody>
      </p:sp>
      <p:sp>
        <p:nvSpPr>
          <p:cNvPr id="123" name="Google Shape;123;g163820173a6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SK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327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929E-C352-7849-9DF7-6A0F55DB2C3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4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619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Chapter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449995" y="2028920"/>
            <a:ext cx="8203117" cy="927751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ct val="100000"/>
              </a:lnSpc>
              <a:defRPr sz="5400" b="1" i="0">
                <a:solidFill>
                  <a:srgbClr val="FFFFFF"/>
                </a:solidFill>
                <a:latin typeface="FEI bold"/>
                <a:ea typeface="Arial" charset="0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31934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I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785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Jumping Title Page Statist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64B13934-10D6-E040-A454-671E7487F3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35" y="2317594"/>
            <a:ext cx="5450805" cy="989989"/>
          </a:xfrm>
          <a:prstGeom prst="rect">
            <a:avLst/>
          </a:prstGeom>
        </p:spPr>
        <p:txBody>
          <a:bodyPr/>
          <a:lstStyle>
            <a:lvl1pPr algn="l">
              <a:defRPr sz="2800" b="0" i="0">
                <a:solidFill>
                  <a:srgbClr val="FFFFFF"/>
                </a:solidFill>
                <a:latin typeface="FEI" pitchFamily="2" charset="77"/>
              </a:defRPr>
            </a:lvl1pPr>
          </a:lstStyle>
          <a:p>
            <a:r>
              <a:rPr lang="en-US" dirty="0"/>
              <a:t>Presentation Title </a:t>
            </a:r>
            <a:br>
              <a:rPr lang="fr-CH" dirty="0"/>
            </a:br>
            <a:r>
              <a:rPr lang="fr-CH" dirty="0"/>
              <a:t>19.06.2017 – 22.01.2018</a:t>
            </a:r>
          </a:p>
        </p:txBody>
      </p:sp>
    </p:spTree>
    <p:extLst>
      <p:ext uri="{BB962C8B-B14F-4D97-AF65-F5344CB8AC3E}">
        <p14:creationId xmlns:p14="http://schemas.microsoft.com/office/powerpoint/2010/main" val="3728880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I Title Page +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8A4017BD-2EE5-6A44-8DEB-99C0114D8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045" y="2340647"/>
            <a:ext cx="5653922" cy="375386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ct val="100000"/>
              </a:lnSpc>
              <a:defRPr sz="2800" b="0" i="0" baseline="0">
                <a:solidFill>
                  <a:srgbClr val="FFFFFF"/>
                </a:solidFill>
                <a:latin typeface="FEI" pitchFamily="2" charset="77"/>
                <a:ea typeface="FEI" pitchFamily="2" charset="77"/>
                <a:cs typeface="FEI" pitchFamily="2" charset="77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Presentation Title – January 2018</a:t>
            </a:r>
          </a:p>
        </p:txBody>
      </p:sp>
    </p:spTree>
    <p:extLst>
      <p:ext uri="{BB962C8B-B14F-4D97-AF65-F5344CB8AC3E}">
        <p14:creationId xmlns:p14="http://schemas.microsoft.com/office/powerpoint/2010/main" val="3517507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I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09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I Thank you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030E694E-6974-9248-8C10-335D8F290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996" y="2016405"/>
            <a:ext cx="4255819" cy="446651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ct val="100000"/>
              </a:lnSpc>
              <a:defRPr sz="5400" b="1" i="0">
                <a:solidFill>
                  <a:srgbClr val="FFFFFF"/>
                </a:solidFill>
                <a:latin typeface="FEI bold"/>
                <a:ea typeface="Arial" charset="0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25952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I Chapter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449995" y="2028920"/>
            <a:ext cx="8203117" cy="927751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ct val="100000"/>
              </a:lnSpc>
              <a:defRPr sz="5400" b="1" i="0">
                <a:solidFill>
                  <a:srgbClr val="FFFFFF"/>
                </a:solidFill>
                <a:latin typeface="FEI bold"/>
                <a:ea typeface="Arial" charset="0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CHAPTER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748893"/>
            <a:ext cx="9144000" cy="396945"/>
          </a:xfrm>
          <a:prstGeom prst="rect">
            <a:avLst/>
          </a:prstGeom>
          <a:solidFill>
            <a:srgbClr val="4B0A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781594-4D09-D84A-A15D-9B5F427F0F2D}"/>
              </a:ext>
            </a:extLst>
          </p:cNvPr>
          <p:cNvSpPr/>
          <p:nvPr userDrawn="1"/>
        </p:nvSpPr>
        <p:spPr>
          <a:xfrm>
            <a:off x="93007" y="4776802"/>
            <a:ext cx="1731301" cy="328054"/>
          </a:xfrm>
          <a:prstGeom prst="rect">
            <a:avLst/>
          </a:prstGeom>
          <a:solidFill>
            <a:srgbClr val="4B0A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34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4 Images +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47040" y="2578736"/>
            <a:ext cx="1717040" cy="286386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F2D7F"/>
              </a:buClr>
              <a:buSzPct val="78000"/>
              <a:buFont typeface="Arial"/>
              <a:buNone/>
              <a:defRPr sz="1300" b="1" baseline="0">
                <a:solidFill>
                  <a:srgbClr val="000000"/>
                </a:solidFill>
                <a:latin typeface="FEI Bold" panose="00000800000000000000" pitchFamily="50" charset="0"/>
                <a:cs typeface="FEI Bold" panose="00000800000000000000" pitchFamily="50" charset="0"/>
              </a:defRPr>
            </a:lvl1pPr>
          </a:lstStyle>
          <a:p>
            <a:pPr lvl="0"/>
            <a:r>
              <a:rPr lang="en-US" dirty="0"/>
              <a:t>Our Services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631440" y="2599058"/>
            <a:ext cx="1717040" cy="286386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F2D7F"/>
              </a:buClr>
              <a:buSzPct val="78000"/>
              <a:buFont typeface="Arial"/>
              <a:buNone/>
              <a:defRPr sz="1300" b="1" baseline="0">
                <a:solidFill>
                  <a:srgbClr val="000000"/>
                </a:solidFill>
                <a:latin typeface="FEI bold"/>
                <a:cs typeface="FEI bold"/>
              </a:defRPr>
            </a:lvl1pPr>
          </a:lstStyle>
          <a:p>
            <a:pPr lvl="0"/>
            <a:r>
              <a:rPr lang="en-US" dirty="0"/>
              <a:t>Our Values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826000" y="2578736"/>
            <a:ext cx="1717040" cy="286386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F2D7F"/>
              </a:buClr>
              <a:buSzPct val="78000"/>
              <a:buFont typeface="Arial"/>
              <a:buNone/>
              <a:defRPr sz="1300" b="1" baseline="0">
                <a:solidFill>
                  <a:srgbClr val="000000"/>
                </a:solidFill>
                <a:latin typeface="FEI bold"/>
                <a:cs typeface="FEI bold"/>
              </a:defRPr>
            </a:lvl1pPr>
          </a:lstStyle>
          <a:p>
            <a:pPr lvl="0"/>
            <a:r>
              <a:rPr lang="en-US" dirty="0"/>
              <a:t>Our Values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019566" y="2578736"/>
            <a:ext cx="1717040" cy="286386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F2D7F"/>
              </a:buClr>
              <a:buSzPct val="78000"/>
              <a:buFont typeface="Arial"/>
              <a:buNone/>
              <a:defRPr sz="1300" b="1" baseline="0">
                <a:solidFill>
                  <a:srgbClr val="000000"/>
                </a:solidFill>
                <a:latin typeface="FEI bold"/>
                <a:cs typeface="FEI bold"/>
              </a:defRPr>
            </a:lvl1pPr>
          </a:lstStyle>
          <a:p>
            <a:pPr lvl="0"/>
            <a:r>
              <a:rPr lang="en-US" dirty="0"/>
              <a:t>Our Insights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47040" y="2885446"/>
            <a:ext cx="1717040" cy="1341114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F2D7F"/>
              </a:buClr>
              <a:buSzPct val="78000"/>
              <a:buFont typeface="Arial"/>
              <a:buNone/>
              <a:defRPr sz="1100" b="0" i="0" baseline="0">
                <a:solidFill>
                  <a:srgbClr val="000000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631440" y="2905768"/>
            <a:ext cx="1717040" cy="1341114"/>
          </a:xfrm>
          <a:prstGeom prst="rect">
            <a:avLst/>
          </a:prstGeom>
        </p:spPr>
        <p:txBody>
          <a:bodyPr vert="horz" lIns="0" tIns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F2D7F"/>
              </a:buClr>
              <a:buSzPct val="78000"/>
              <a:buFont typeface="Arial"/>
              <a:buNone/>
              <a:tabLst/>
              <a:defRPr sz="1100" b="0" i="0" baseline="0">
                <a:solidFill>
                  <a:srgbClr val="000000"/>
                </a:solidFill>
                <a:latin typeface="Gotham Book"/>
                <a:cs typeface="Gotham Book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F2D7F"/>
              </a:buClr>
              <a:buSzPct val="78000"/>
              <a:buFont typeface="Arial"/>
              <a:buNone/>
              <a:tabLst/>
              <a:defRPr/>
            </a:pPr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826000" y="2885446"/>
            <a:ext cx="1717040" cy="1341114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F2D7F"/>
              </a:buClr>
              <a:buSzPct val="78000"/>
              <a:buFont typeface="Arial"/>
              <a:buNone/>
              <a:defRPr sz="1100" baseline="0">
                <a:solidFill>
                  <a:srgbClr val="000000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7019566" y="2885446"/>
            <a:ext cx="1717040" cy="1341114"/>
          </a:xfrm>
          <a:prstGeom prst="rect">
            <a:avLst/>
          </a:prstGeom>
        </p:spPr>
        <p:txBody>
          <a:bodyPr vert="horz" lIns="0"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F2D7F"/>
              </a:buClr>
              <a:buSzPct val="78000"/>
              <a:buFont typeface="Arial"/>
              <a:buNone/>
              <a:defRPr sz="1100" baseline="0">
                <a:solidFill>
                  <a:srgbClr val="000000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7040" y="1198880"/>
            <a:ext cx="1717040" cy="1369428"/>
          </a:xfrm>
          <a:prstGeom prst="rect">
            <a:avLst/>
          </a:prstGeom>
        </p:spPr>
        <p:txBody>
          <a:bodyPr tIns="720000"/>
          <a:lstStyle>
            <a:lvl1pPr marL="0" indent="0">
              <a:buNone/>
              <a:defRPr sz="1200" baseline="0">
                <a:solidFill>
                  <a:srgbClr val="2CDACE"/>
                </a:solidFill>
                <a:latin typeface="Gotham Bold"/>
                <a:cs typeface="Gotham Bold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insert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2631440" y="1229630"/>
            <a:ext cx="1717040" cy="1369428"/>
          </a:xfrm>
          <a:prstGeom prst="rect">
            <a:avLst/>
          </a:prstGeom>
        </p:spPr>
        <p:txBody>
          <a:bodyPr tIns="720000"/>
          <a:lstStyle>
            <a:lvl1pPr marL="0" indent="0">
              <a:buNone/>
              <a:defRPr sz="1200" baseline="0">
                <a:solidFill>
                  <a:srgbClr val="2CDACE"/>
                </a:solidFill>
                <a:latin typeface="Gotham Bold"/>
                <a:cs typeface="Gotham Bold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insert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826000" y="1198880"/>
            <a:ext cx="1717040" cy="1369428"/>
          </a:xfrm>
          <a:prstGeom prst="rect">
            <a:avLst/>
          </a:prstGeom>
        </p:spPr>
        <p:txBody>
          <a:bodyPr tIns="720000"/>
          <a:lstStyle>
            <a:lvl1pPr marL="0" indent="0">
              <a:buNone/>
              <a:defRPr sz="1200" baseline="0">
                <a:solidFill>
                  <a:srgbClr val="2CDACE"/>
                </a:solidFill>
                <a:latin typeface="Gotham Bold"/>
                <a:cs typeface="Gotham Bold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insert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019566" y="1198880"/>
            <a:ext cx="1717040" cy="1369428"/>
          </a:xfrm>
          <a:prstGeom prst="rect">
            <a:avLst/>
          </a:prstGeom>
        </p:spPr>
        <p:txBody>
          <a:bodyPr tIns="720000"/>
          <a:lstStyle>
            <a:lvl1pPr marL="0" indent="0">
              <a:buNone/>
              <a:defRPr sz="1200" baseline="0">
                <a:solidFill>
                  <a:srgbClr val="2CDACE"/>
                </a:solidFill>
                <a:latin typeface="Gotham Bold"/>
                <a:cs typeface="Gotham Bold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insert picture</a:t>
            </a:r>
          </a:p>
        </p:txBody>
      </p:sp>
      <p:sp>
        <p:nvSpPr>
          <p:cNvPr id="17" name="Title 13">
            <a:extLst>
              <a:ext uri="{FF2B5EF4-FFF2-40B4-BE49-F238E27FC236}">
                <a16:creationId xmlns:a16="http://schemas.microsoft.com/office/drawing/2014/main" id="{92C0E10D-5198-0D4B-9A03-250DC3CB1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319303"/>
            <a:ext cx="8381006" cy="4961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2800" b="1">
                <a:solidFill>
                  <a:srgbClr val="4B0A57"/>
                </a:solidFill>
                <a:latin typeface="FEI bold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73929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Title + Bullet poi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1014046"/>
            <a:ext cx="8387999" cy="3467954"/>
          </a:xfrm>
          <a:prstGeom prst="rect">
            <a:avLst/>
          </a:prstGeom>
        </p:spPr>
        <p:txBody>
          <a:bodyPr vert="horz"/>
          <a:lstStyle>
            <a:lvl1pPr marL="0" indent="-180000">
              <a:buClr>
                <a:srgbClr val="2CDACE"/>
              </a:buClr>
              <a:defRPr sz="2200" b="0" i="0">
                <a:solidFill>
                  <a:srgbClr val="000000"/>
                </a:solidFill>
                <a:latin typeface="Gotham Book"/>
                <a:cs typeface="Gotham Book"/>
              </a:defRPr>
            </a:lvl1pPr>
            <a:lvl2pPr marL="540000" indent="-270000">
              <a:buClr>
                <a:srgbClr val="2CDACE"/>
              </a:buClr>
              <a:defRPr sz="2000" b="0" i="0">
                <a:solidFill>
                  <a:srgbClr val="000000"/>
                </a:solidFill>
                <a:latin typeface="Gotham Book"/>
                <a:cs typeface="Gotham Book"/>
              </a:defRPr>
            </a:lvl2pPr>
            <a:lvl3pPr marL="784800">
              <a:buClr>
                <a:srgbClr val="2CDACE"/>
              </a:buClr>
              <a:defRPr sz="2000" b="0" i="0">
                <a:solidFill>
                  <a:srgbClr val="000000"/>
                </a:solidFill>
                <a:latin typeface="Gotham Book"/>
                <a:cs typeface="Gotham Book"/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Title 13">
            <a:extLst>
              <a:ext uri="{FF2B5EF4-FFF2-40B4-BE49-F238E27FC236}">
                <a16:creationId xmlns:a16="http://schemas.microsoft.com/office/drawing/2014/main" id="{3CA295F6-D0A0-F447-B194-ADFA3FCFF3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319303"/>
            <a:ext cx="8381006" cy="4961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2800" b="1">
                <a:solidFill>
                  <a:srgbClr val="4B0A57"/>
                </a:solidFill>
                <a:latin typeface="FEI bold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84854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666F7832-F0C1-5640-87F0-F03D47D31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319303"/>
            <a:ext cx="8381006" cy="4961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2800" b="1">
                <a:solidFill>
                  <a:srgbClr val="4B0A57"/>
                </a:solidFill>
                <a:latin typeface="FEI bold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0767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Title Page +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D40F4869-DF43-5041-BC65-11BE80D17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3210" y="3368829"/>
            <a:ext cx="5617580" cy="375386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ct val="100000"/>
              </a:lnSpc>
              <a:defRPr sz="2800" b="0" i="0" baseline="0">
                <a:solidFill>
                  <a:srgbClr val="FFFFFF"/>
                </a:solidFill>
                <a:latin typeface="FEI" pitchFamily="2" charset="77"/>
                <a:ea typeface="FEI" pitchFamily="2" charset="77"/>
                <a:cs typeface="FEI" pitchFamily="2" charset="77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Presentation Title – January 2018</a:t>
            </a:r>
          </a:p>
        </p:txBody>
      </p:sp>
    </p:spTree>
    <p:extLst>
      <p:ext uri="{BB962C8B-B14F-4D97-AF65-F5344CB8AC3E}">
        <p14:creationId xmlns:p14="http://schemas.microsoft.com/office/powerpoint/2010/main" val="304507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Title +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6400" y="1014046"/>
            <a:ext cx="4068000" cy="3467954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2CDACE"/>
              </a:buClr>
              <a:buFont typeface="Arial"/>
              <a:buChar char="•"/>
              <a:defRPr sz="2200" b="0" i="0">
                <a:solidFill>
                  <a:srgbClr val="000000"/>
                </a:solidFill>
                <a:latin typeface="Gotham Book"/>
                <a:cs typeface="Gotham Book"/>
              </a:defRPr>
            </a:lvl1pPr>
            <a:lvl2pPr marL="540000" indent="-270000">
              <a:buClr>
                <a:srgbClr val="2CDACE"/>
              </a:buClr>
              <a:defRPr sz="2000">
                <a:solidFill>
                  <a:srgbClr val="000000"/>
                </a:solidFill>
                <a:latin typeface="Gotham Book"/>
                <a:cs typeface="Gotham Book"/>
              </a:defRPr>
            </a:lvl2pPr>
            <a:lvl3pPr marL="899100" indent="-342900">
              <a:buClr>
                <a:srgbClr val="2CDACE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Gotham Book"/>
                <a:cs typeface="Gotham Book"/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760046" y="1014046"/>
            <a:ext cx="4068000" cy="3467954"/>
          </a:xfrm>
          <a:prstGeom prst="rect">
            <a:avLst/>
          </a:prstGeom>
        </p:spPr>
        <p:txBody>
          <a:bodyPr vert="horz"/>
          <a:lstStyle>
            <a:lvl1pPr marL="0" indent="-180000">
              <a:buClr>
                <a:srgbClr val="2CDACE"/>
              </a:buClr>
              <a:defRPr sz="2200">
                <a:solidFill>
                  <a:srgbClr val="000000"/>
                </a:solidFill>
                <a:latin typeface="Gotham Book"/>
                <a:cs typeface="Gotham Book"/>
              </a:defRPr>
            </a:lvl1pPr>
            <a:lvl2pPr marL="540000" indent="-270000">
              <a:buClr>
                <a:srgbClr val="2CDACE"/>
              </a:buClr>
              <a:defRPr sz="2000">
                <a:solidFill>
                  <a:srgbClr val="000000"/>
                </a:solidFill>
                <a:latin typeface="Gotham Book"/>
                <a:cs typeface="Gotham Book"/>
              </a:defRPr>
            </a:lvl2pPr>
            <a:lvl3pPr marL="784800">
              <a:buClr>
                <a:srgbClr val="2CDACE"/>
              </a:buClr>
              <a:defRPr sz="2000">
                <a:solidFill>
                  <a:srgbClr val="000000"/>
                </a:solidFill>
                <a:latin typeface="Gotham Book"/>
                <a:cs typeface="Gotham Book"/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E66171D4-9A54-504D-9902-BE7CB657D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319303"/>
            <a:ext cx="8381006" cy="4961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2800" b="1">
                <a:solidFill>
                  <a:srgbClr val="4B0A57"/>
                </a:solidFill>
                <a:latin typeface="FEI bold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758487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Title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6400" y="1014046"/>
            <a:ext cx="6516000" cy="3395954"/>
          </a:xfrm>
          <a:prstGeom prst="rect">
            <a:avLst/>
          </a:prstGeom>
        </p:spPr>
        <p:txBody>
          <a:bodyPr vert="horz"/>
          <a:lstStyle>
            <a:lvl1pPr marL="0" indent="-180000">
              <a:buClr>
                <a:srgbClr val="2CDACE"/>
              </a:buClr>
              <a:defRPr sz="2200">
                <a:solidFill>
                  <a:srgbClr val="000000"/>
                </a:solidFill>
                <a:latin typeface="Gotham Book"/>
                <a:cs typeface="Gotham Book"/>
              </a:defRPr>
            </a:lvl1pPr>
            <a:lvl2pPr marL="540000" indent="-270000">
              <a:buClr>
                <a:srgbClr val="2CDACE"/>
              </a:buClr>
              <a:defRPr sz="2000">
                <a:solidFill>
                  <a:srgbClr val="000000"/>
                </a:solidFill>
                <a:latin typeface="Gotham Book"/>
                <a:cs typeface="Gotham Book"/>
              </a:defRPr>
            </a:lvl2pPr>
            <a:lvl3pPr marL="784800">
              <a:buClr>
                <a:srgbClr val="2CDACE"/>
              </a:buClr>
              <a:defRPr sz="2000">
                <a:solidFill>
                  <a:srgbClr val="000000"/>
                </a:solidFill>
                <a:latin typeface="Gotham Book"/>
                <a:cs typeface="Gotham Book"/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5252C8D9-E0E2-274E-A010-EAFF0926A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319303"/>
            <a:ext cx="8381006" cy="4961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2800" b="1">
                <a:solidFill>
                  <a:srgbClr val="4B0A57"/>
                </a:solidFill>
                <a:latin typeface="FEI bold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69738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3">
            <a:extLst>
              <a:ext uri="{FF2B5EF4-FFF2-40B4-BE49-F238E27FC236}">
                <a16:creationId xmlns:a16="http://schemas.microsoft.com/office/drawing/2014/main" id="{87F0C6C8-6AA4-B54F-BEAA-01BFECFAC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319303"/>
            <a:ext cx="4734560" cy="4961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2800" b="1">
                <a:solidFill>
                  <a:srgbClr val="4B0A57"/>
                </a:solidFill>
                <a:latin typeface="FEI bold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6400" y="1014047"/>
            <a:ext cx="4735200" cy="3467954"/>
          </a:xfrm>
          <a:prstGeom prst="rect">
            <a:avLst/>
          </a:prstGeom>
        </p:spPr>
        <p:txBody>
          <a:bodyPr vert="horz"/>
          <a:lstStyle>
            <a:lvl1pPr marL="0" indent="-180000">
              <a:buClr>
                <a:srgbClr val="2CDACE"/>
              </a:buClr>
              <a:defRPr sz="2200">
                <a:solidFill>
                  <a:srgbClr val="000000"/>
                </a:solidFill>
                <a:latin typeface="Gotham Book"/>
                <a:cs typeface="Gotham Book"/>
              </a:defRPr>
            </a:lvl1pPr>
            <a:lvl2pPr marL="540000" indent="-270000">
              <a:buClr>
                <a:srgbClr val="2CDACE"/>
              </a:buClr>
              <a:defRPr sz="2000">
                <a:solidFill>
                  <a:srgbClr val="000000"/>
                </a:solidFill>
                <a:latin typeface="Gotham Book"/>
                <a:cs typeface="Gotham Book"/>
              </a:defRPr>
            </a:lvl2pPr>
            <a:lvl3pPr marL="784800">
              <a:buClr>
                <a:srgbClr val="2CDACE"/>
              </a:buClr>
              <a:defRPr sz="2000">
                <a:solidFill>
                  <a:srgbClr val="000000"/>
                </a:solidFill>
                <a:latin typeface="Gotham Book"/>
                <a:cs typeface="Gotham Book"/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AE73A0D-AB21-7748-B47C-694CF7128AB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316415" y="0"/>
            <a:ext cx="3827584" cy="4744719"/>
          </a:xfrm>
          <a:prstGeom prst="rect">
            <a:avLst/>
          </a:prstGeom>
        </p:spPr>
        <p:txBody>
          <a:bodyPr tIns="720000"/>
          <a:lstStyle>
            <a:lvl1pPr marL="0" indent="0">
              <a:buNone/>
              <a:defRPr sz="1200" baseline="0">
                <a:solidFill>
                  <a:srgbClr val="2CDACE"/>
                </a:solidFill>
                <a:latin typeface="Gotham Bold"/>
                <a:cs typeface="Gotham Bold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53279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1" y="1600200"/>
            <a:ext cx="4256088" cy="2646736"/>
          </a:xfrm>
          <a:prstGeom prst="rect">
            <a:avLst/>
          </a:prstGeom>
          <a:solidFill>
            <a:srgbClr val="4B0A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B0A57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1" y="1600201"/>
            <a:ext cx="4256087" cy="2646735"/>
          </a:xfrm>
          <a:prstGeom prst="rect">
            <a:avLst/>
          </a:prstGeom>
          <a:noFill/>
        </p:spPr>
        <p:txBody>
          <a:bodyPr vert="horz" lIns="180000" tIns="655200" rIns="180000" bIns="6552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F7D1E"/>
              </a:buClr>
              <a:buSzPct val="78000"/>
              <a:buFont typeface="Arial"/>
              <a:buNone/>
              <a:defRPr sz="2000" b="0" baseline="0">
                <a:solidFill>
                  <a:srgbClr val="FFFFFF"/>
                </a:solidFill>
                <a:latin typeface="FEI light"/>
                <a:cs typeface="FEI light"/>
              </a:defRPr>
            </a:lvl1pPr>
          </a:lstStyle>
          <a:p>
            <a:pPr lvl="0"/>
            <a:r>
              <a:rPr lang="en-US" dirty="0"/>
              <a:t>Click here to add pull quote – </a:t>
            </a:r>
            <a:br>
              <a:rPr lang="en-US" dirty="0"/>
            </a:br>
            <a:r>
              <a:rPr lang="en-US" dirty="0"/>
              <a:t>If need to shift speech marks</a:t>
            </a:r>
            <a:br>
              <a:rPr lang="en-US" dirty="0"/>
            </a:br>
            <a:r>
              <a:rPr lang="en-US" dirty="0"/>
              <a:t>edit on Master page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7039" y="1600200"/>
            <a:ext cx="4124962" cy="2646736"/>
          </a:xfrm>
          <a:prstGeom prst="rect">
            <a:avLst/>
          </a:prstGeom>
        </p:spPr>
        <p:txBody>
          <a:bodyPr tIns="720000"/>
          <a:lstStyle>
            <a:lvl1pPr marL="0" indent="0">
              <a:buNone/>
              <a:defRPr sz="1200" baseline="0">
                <a:solidFill>
                  <a:srgbClr val="2CDACE"/>
                </a:solidFill>
                <a:latin typeface="Gotham Bold"/>
                <a:cs typeface="Gotham Bold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insert picture</a:t>
            </a:r>
          </a:p>
        </p:txBody>
      </p:sp>
      <p:pic>
        <p:nvPicPr>
          <p:cNvPr id="11" name="Picture 10" descr="Closed_Vaulting_Quotation_Mark_HR.png">
            <a:extLst>
              <a:ext uri="{FF2B5EF4-FFF2-40B4-BE49-F238E27FC236}">
                <a16:creationId xmlns:a16="http://schemas.microsoft.com/office/drawing/2014/main" id="{FD3099C5-6545-AB4D-B1A6-80BEAD14B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51" y="3653438"/>
            <a:ext cx="699545" cy="540000"/>
          </a:xfrm>
          <a:prstGeom prst="rect">
            <a:avLst/>
          </a:prstGeom>
        </p:spPr>
      </p:pic>
      <p:pic>
        <p:nvPicPr>
          <p:cNvPr id="14" name="Picture 13" descr="Open_Vaulting_Quotiation_Mark_HR.png">
            <a:extLst>
              <a:ext uri="{FF2B5EF4-FFF2-40B4-BE49-F238E27FC236}">
                <a16:creationId xmlns:a16="http://schemas.microsoft.com/office/drawing/2014/main" id="{E151DC8B-3CAC-5A4B-8A86-8CDAF07B2D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51" y="1680489"/>
            <a:ext cx="699546" cy="540000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C177D005-7B21-1448-85B6-30CE0845F4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319303"/>
            <a:ext cx="8381006" cy="4961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2800" b="1">
                <a:solidFill>
                  <a:srgbClr val="4B0A57"/>
                </a:solidFill>
                <a:latin typeface="FEI bold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03598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Vaultin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743823"/>
          </a:xfrm>
          <a:prstGeom prst="rect">
            <a:avLst/>
          </a:prstGeom>
          <a:solidFill>
            <a:srgbClr val="4B0A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02079"/>
            <a:ext cx="9144000" cy="3531973"/>
          </a:xfrm>
          <a:prstGeom prst="rect">
            <a:avLst/>
          </a:prstGeom>
          <a:noFill/>
        </p:spPr>
        <p:txBody>
          <a:bodyPr vert="horz" lIns="180000" tIns="655200" rIns="180000" bIns="655200" anchor="ctr" anchorCtr="0"/>
          <a:lstStyle>
            <a:lvl1pPr marL="0" indent="0" algn="ctr">
              <a:lnSpc>
                <a:spcPts val="2700"/>
              </a:lnSpc>
              <a:spcBef>
                <a:spcPts val="0"/>
              </a:spcBef>
              <a:buClr>
                <a:srgbClr val="FF7D1E"/>
              </a:buClr>
              <a:buSzPct val="78000"/>
              <a:buFont typeface="Arial"/>
              <a:buNone/>
              <a:defRPr sz="2000" b="0" baseline="0">
                <a:solidFill>
                  <a:srgbClr val="FFFFFF"/>
                </a:solidFill>
                <a:latin typeface="FEI light"/>
                <a:cs typeface="FEI light"/>
              </a:defRPr>
            </a:lvl1pPr>
          </a:lstStyle>
          <a:p>
            <a:pPr lvl="0"/>
            <a:r>
              <a:rPr lang="en-US" dirty="0"/>
              <a:t>Click here to add pull quote – </a:t>
            </a:r>
            <a:br>
              <a:rPr lang="en-US" dirty="0"/>
            </a:br>
            <a:r>
              <a:rPr lang="en-US" dirty="0"/>
              <a:t>If need to shift speech marks</a:t>
            </a:r>
            <a:br>
              <a:rPr lang="en-US" dirty="0"/>
            </a:br>
            <a:r>
              <a:rPr lang="en-US" dirty="0"/>
              <a:t>edit on Master page</a:t>
            </a:r>
          </a:p>
        </p:txBody>
      </p:sp>
      <p:pic>
        <p:nvPicPr>
          <p:cNvPr id="12" name="Picture 11" descr="Open_Vaulting_Quotiation_Mark_HR.png">
            <a:extLst>
              <a:ext uri="{FF2B5EF4-FFF2-40B4-BE49-F238E27FC236}">
                <a16:creationId xmlns:a16="http://schemas.microsoft.com/office/drawing/2014/main" id="{39B85A5E-D3FC-C34B-A406-A58C5A3754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33" y="571689"/>
            <a:ext cx="1026000" cy="792000"/>
          </a:xfrm>
          <a:prstGeom prst="rect">
            <a:avLst/>
          </a:prstGeom>
        </p:spPr>
      </p:pic>
      <p:pic>
        <p:nvPicPr>
          <p:cNvPr id="13" name="Picture 12" descr="Closed_Vaulting_Quotation_Mark_HR.png">
            <a:extLst>
              <a:ext uri="{FF2B5EF4-FFF2-40B4-BE49-F238E27FC236}">
                <a16:creationId xmlns:a16="http://schemas.microsoft.com/office/drawing/2014/main" id="{92BEED9F-65E6-A147-828D-9AF9BED41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33" y="3399294"/>
            <a:ext cx="1026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02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Vaultin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02079"/>
            <a:ext cx="9144000" cy="3531973"/>
          </a:xfrm>
          <a:prstGeom prst="rect">
            <a:avLst/>
          </a:prstGeom>
          <a:noFill/>
        </p:spPr>
        <p:txBody>
          <a:bodyPr vert="horz" lIns="180000" tIns="655200" rIns="180000" bIns="655200" anchor="ctr" anchorCtr="0"/>
          <a:lstStyle>
            <a:lvl1pPr marL="0" indent="0" algn="ctr">
              <a:lnSpc>
                <a:spcPts val="2700"/>
              </a:lnSpc>
              <a:spcBef>
                <a:spcPts val="0"/>
              </a:spcBef>
              <a:buClr>
                <a:srgbClr val="FF7D1E"/>
              </a:buClr>
              <a:buSzPct val="78000"/>
              <a:buFont typeface="Arial"/>
              <a:buNone/>
              <a:defRPr sz="2000" b="0" baseline="0">
                <a:solidFill>
                  <a:srgbClr val="4B0A57"/>
                </a:solidFill>
                <a:latin typeface="FEI light"/>
                <a:cs typeface="FEI light"/>
              </a:defRPr>
            </a:lvl1pPr>
          </a:lstStyle>
          <a:p>
            <a:pPr lvl="0"/>
            <a:r>
              <a:rPr lang="en-US" dirty="0"/>
              <a:t>Click here to add pull quote – </a:t>
            </a:r>
            <a:br>
              <a:rPr lang="en-US" dirty="0"/>
            </a:br>
            <a:r>
              <a:rPr lang="en-US" dirty="0"/>
              <a:t>If need to shift speech marks</a:t>
            </a:r>
            <a:br>
              <a:rPr lang="en-US" dirty="0"/>
            </a:br>
            <a:r>
              <a:rPr lang="en-US" dirty="0"/>
              <a:t>edit on Master page</a:t>
            </a:r>
          </a:p>
        </p:txBody>
      </p:sp>
      <p:pic>
        <p:nvPicPr>
          <p:cNvPr id="8" name="Picture 7" descr="Open_Vaulting_Quotiation_Mark_HR.png">
            <a:extLst>
              <a:ext uri="{FF2B5EF4-FFF2-40B4-BE49-F238E27FC236}">
                <a16:creationId xmlns:a16="http://schemas.microsoft.com/office/drawing/2014/main" id="{4327E469-F563-3C49-B9A1-ABFE8A4A1B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33" y="571689"/>
            <a:ext cx="1026000" cy="792000"/>
          </a:xfrm>
          <a:prstGeom prst="rect">
            <a:avLst/>
          </a:prstGeom>
        </p:spPr>
      </p:pic>
      <p:pic>
        <p:nvPicPr>
          <p:cNvPr id="9" name="Picture 8" descr="Closed_Vaulting_Quotation_Mark_HR.png">
            <a:extLst>
              <a:ext uri="{FF2B5EF4-FFF2-40B4-BE49-F238E27FC236}">
                <a16:creationId xmlns:a16="http://schemas.microsoft.com/office/drawing/2014/main" id="{2B7A530E-C316-B449-A944-7BED6D403F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33" y="3399294"/>
            <a:ext cx="1026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18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ault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4572001" y="1600200"/>
            <a:ext cx="4256088" cy="2646736"/>
          </a:xfrm>
          <a:prstGeom prst="rect">
            <a:avLst/>
          </a:prstGeom>
          <a:solidFill>
            <a:srgbClr val="2CDACE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1" y="1600200"/>
            <a:ext cx="4256087" cy="2646736"/>
          </a:xfrm>
          <a:prstGeom prst="rect">
            <a:avLst/>
          </a:prstGeom>
          <a:noFill/>
        </p:spPr>
        <p:txBody>
          <a:bodyPr vert="horz" lIns="360000" tIns="270000" rIns="540000" bIns="655200" anchor="t" anchorCtr="0"/>
          <a:lstStyle>
            <a:lvl1pPr marL="0" indent="0" algn="l">
              <a:lnSpc>
                <a:spcPts val="2400"/>
              </a:lnSpc>
              <a:spcBef>
                <a:spcPts val="0"/>
              </a:spcBef>
              <a:buClr>
                <a:srgbClr val="FF7D1E"/>
              </a:buClr>
              <a:buSzPct val="78000"/>
              <a:buFont typeface="Arial"/>
              <a:buNone/>
              <a:defRPr sz="2000" b="0" baseline="0">
                <a:solidFill>
                  <a:schemeClr val="tx1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/>
              <a:t>Click here to add text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47038" y="1600200"/>
            <a:ext cx="4124962" cy="2646736"/>
          </a:xfrm>
          <a:prstGeom prst="rect">
            <a:avLst/>
          </a:prstGeom>
          <a:solidFill>
            <a:srgbClr val="FFC3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47038" y="1600200"/>
            <a:ext cx="4124963" cy="2646736"/>
          </a:xfrm>
          <a:prstGeom prst="rect">
            <a:avLst/>
          </a:prstGeom>
          <a:solidFill>
            <a:srgbClr val="2CDACE"/>
          </a:solidFill>
        </p:spPr>
        <p:txBody>
          <a:bodyPr vert="horz" lIns="360000" tIns="270000" rIns="540000" bIns="655200" anchor="t" anchorCtr="0"/>
          <a:lstStyle>
            <a:lvl1pPr marL="0" indent="0" algn="l">
              <a:lnSpc>
                <a:spcPts val="2400"/>
              </a:lnSpc>
              <a:spcBef>
                <a:spcPts val="0"/>
              </a:spcBef>
              <a:buClr>
                <a:srgbClr val="FF7D1E"/>
              </a:buClr>
              <a:buSzPct val="78000"/>
              <a:buFont typeface="Arial"/>
              <a:buNone/>
              <a:defRPr sz="2000" b="0" baseline="0">
                <a:solidFill>
                  <a:srgbClr val="FFFFFF"/>
                </a:solidFill>
                <a:latin typeface="Gotham Book"/>
                <a:cs typeface="Gotham Book"/>
              </a:defRPr>
            </a:lvl1pPr>
          </a:lstStyle>
          <a:p>
            <a:pPr lvl="0"/>
            <a:r>
              <a:rPr lang="en-US" dirty="0"/>
              <a:t>Click here to add text</a:t>
            </a: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362C305C-9AA9-EF4B-A235-FFA0942895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319303"/>
            <a:ext cx="8381006" cy="4961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2800" b="1">
                <a:solidFill>
                  <a:srgbClr val="4B0A57"/>
                </a:solidFill>
                <a:latin typeface="FEI bold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3702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- 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>
            <a:extLst>
              <a:ext uri="{FF2B5EF4-FFF2-40B4-BE49-F238E27FC236}">
                <a16:creationId xmlns:a16="http://schemas.microsoft.com/office/drawing/2014/main" id="{9AD0C18A-C2BA-E14B-9A49-0967CC9D5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319303"/>
            <a:ext cx="8381006" cy="4961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2800" b="1">
                <a:solidFill>
                  <a:srgbClr val="4B0A57"/>
                </a:solidFill>
                <a:latin typeface="FEI bold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799D5B6-AD80-E644-8DF3-7C92CF08F36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7810982"/>
              </p:ext>
            </p:extLst>
          </p:nvPr>
        </p:nvGraphicFramePr>
        <p:xfrm>
          <a:off x="1524000" y="76248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09072F9-588B-BF40-AC14-9991F4B5028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47989893"/>
              </p:ext>
            </p:extLst>
          </p:nvPr>
        </p:nvGraphicFramePr>
        <p:xfrm>
          <a:off x="1524000" y="76248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2142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- Pie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>
            <a:extLst>
              <a:ext uri="{FF2B5EF4-FFF2-40B4-BE49-F238E27FC236}">
                <a16:creationId xmlns:a16="http://schemas.microsoft.com/office/drawing/2014/main" id="{7B3DDACD-FCD3-F342-AD2E-3E3813077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319303"/>
            <a:ext cx="8381006" cy="4961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2800" b="1">
                <a:solidFill>
                  <a:srgbClr val="4B0A57"/>
                </a:solidFill>
                <a:latin typeface="FEI bold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5ABDE2B-1C55-6340-A5B9-1DA94AD17C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05261931"/>
              </p:ext>
            </p:extLst>
          </p:nvPr>
        </p:nvGraphicFramePr>
        <p:xfrm>
          <a:off x="1524000" y="76248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1677581-5522-354F-BD15-40E189A339F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6216547"/>
              </p:ext>
            </p:extLst>
          </p:nvPr>
        </p:nvGraphicFramePr>
        <p:xfrm>
          <a:off x="1524000" y="76248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80062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I Title - 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EDD9F07-F7FD-DD43-A67D-3FD59CDA0DC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46244561"/>
              </p:ext>
            </p:extLst>
          </p:nvPr>
        </p:nvGraphicFramePr>
        <p:xfrm>
          <a:off x="709000" y="899410"/>
          <a:ext cx="7726001" cy="3704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3">
            <a:extLst>
              <a:ext uri="{FF2B5EF4-FFF2-40B4-BE49-F238E27FC236}">
                <a16:creationId xmlns:a16="http://schemas.microsoft.com/office/drawing/2014/main" id="{2098E1FB-E0CC-B245-85A6-32974F09F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319303"/>
            <a:ext cx="8381006" cy="4961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2800" b="1">
                <a:solidFill>
                  <a:srgbClr val="4B0A57"/>
                </a:solidFill>
                <a:latin typeface="FEI bold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01736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aulting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63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I Title - Bar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DDDAC60-243C-5847-88F4-F14D06270AD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15213951"/>
              </p:ext>
            </p:extLst>
          </p:nvPr>
        </p:nvGraphicFramePr>
        <p:xfrm>
          <a:off x="114300" y="740789"/>
          <a:ext cx="8915400" cy="3994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3">
            <a:extLst>
              <a:ext uri="{FF2B5EF4-FFF2-40B4-BE49-F238E27FC236}">
                <a16:creationId xmlns:a16="http://schemas.microsoft.com/office/drawing/2014/main" id="{AD921AE9-8B53-C647-A16D-7433B7695F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319303"/>
            <a:ext cx="8381006" cy="4961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2800" b="1">
                <a:solidFill>
                  <a:srgbClr val="4B0A57"/>
                </a:solidFill>
                <a:latin typeface="FEI bold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74009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I Titl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1F2578B-EC64-BA43-A6E4-BBF26EDF9588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110689075"/>
              </p:ext>
            </p:extLst>
          </p:nvPr>
        </p:nvGraphicFramePr>
        <p:xfrm>
          <a:off x="1600200" y="1150938"/>
          <a:ext cx="6459538" cy="336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198100" imgH="5715000" progId="Word.Document.12">
                  <p:embed/>
                </p:oleObj>
              </mc:Choice>
              <mc:Fallback>
                <p:oleObj name="Document" r:id="rId2" imgW="10198100" imgH="5715000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1F2578B-EC64-BA43-A6E4-BBF26EDF9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00200" y="1150938"/>
                        <a:ext cx="6459538" cy="3363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3">
            <a:extLst>
              <a:ext uri="{FF2B5EF4-FFF2-40B4-BE49-F238E27FC236}">
                <a16:creationId xmlns:a16="http://schemas.microsoft.com/office/drawing/2014/main" id="{103DAD08-CA6C-BC44-98F1-07E56AF52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040" y="319303"/>
            <a:ext cx="8381006" cy="496188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ts val="3400"/>
              </a:lnSpc>
              <a:defRPr sz="2800" b="1">
                <a:solidFill>
                  <a:srgbClr val="4B0A57"/>
                </a:solidFill>
                <a:latin typeface="FEI bold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62736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3999" cy="47447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>
                <a:solidFill>
                  <a:srgbClr val="2CDACE"/>
                </a:solidFill>
                <a:latin typeface="Gotham Bold"/>
                <a:cs typeface="Gotham Bold"/>
              </a:defRPr>
            </a:lvl1pPr>
          </a:lstStyle>
          <a:p>
            <a:r>
              <a:rPr lang="en-US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57930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567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664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5283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765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456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4715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778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Jumping Title Page Statist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9454E1B9-AE81-D943-9F58-9AB7C996F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835" y="2317594"/>
            <a:ext cx="5450805" cy="989989"/>
          </a:xfrm>
          <a:prstGeom prst="rect">
            <a:avLst/>
          </a:prstGeom>
        </p:spPr>
        <p:txBody>
          <a:bodyPr/>
          <a:lstStyle>
            <a:lvl1pPr algn="l">
              <a:defRPr sz="2800" b="0" i="0">
                <a:solidFill>
                  <a:srgbClr val="FFFFFF"/>
                </a:solidFill>
                <a:latin typeface="FEI" pitchFamily="2" charset="77"/>
              </a:defRPr>
            </a:lvl1pPr>
          </a:lstStyle>
          <a:p>
            <a:r>
              <a:rPr lang="en-US" dirty="0"/>
              <a:t>Presentation Title</a:t>
            </a:r>
            <a:br>
              <a:rPr lang="fr-CH" dirty="0"/>
            </a:br>
            <a:r>
              <a:rPr lang="fr-CH" dirty="0"/>
              <a:t>19.06.2017 – 22.01.2018</a:t>
            </a:r>
          </a:p>
        </p:txBody>
      </p:sp>
    </p:spTree>
    <p:extLst>
      <p:ext uri="{BB962C8B-B14F-4D97-AF65-F5344CB8AC3E}">
        <p14:creationId xmlns:p14="http://schemas.microsoft.com/office/powerpoint/2010/main" val="1652690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862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06500" y="171025"/>
            <a:ext cx="4045200" cy="9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‹#›</a:t>
            </a:fld>
            <a:endParaRPr/>
          </a:p>
        </p:txBody>
      </p:sp>
      <p:sp>
        <p:nvSpPr>
          <p:cNvPr id="45" name="Google Shape;45;p9"/>
          <p:cNvSpPr txBox="1"/>
          <p:nvPr/>
        </p:nvSpPr>
        <p:spPr>
          <a:xfrm>
            <a:off x="295050" y="4238725"/>
            <a:ext cx="410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5968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9268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6954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774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Vaulting Title Page + Sub Title">
  <p:cSld name="2 Vaulting Title Page + Sub 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69045" y="2340647"/>
            <a:ext cx="5653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0413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le Vaulting Quote">
  <p:cSld name="Purple Vaulting Quo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0" y="0"/>
            <a:ext cx="9144000" cy="4743900"/>
          </a:xfrm>
          <a:prstGeom prst="rect">
            <a:avLst/>
          </a:prstGeom>
          <a:solidFill>
            <a:srgbClr val="4B0A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0" y="602079"/>
            <a:ext cx="9144000" cy="3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655200" rIns="180000" bIns="655200" anchor="ctr" anchorCtr="0">
            <a:normAutofit/>
          </a:bodyPr>
          <a:lstStyle>
            <a:lvl1pPr marL="457200" marR="0" lvl="0" indent="-22860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7D1E"/>
              </a:buClr>
              <a:buSzPts val="156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0" name="Google Shape;60;p14" descr="Open_Vaulting_Quotiation_Mark_H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87133" y="571689"/>
            <a:ext cx="1026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 descr="Closed_Vaulting_Quotation_Mark_H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133" y="3399294"/>
            <a:ext cx="1026000" cy="7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0401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ulting Title + 2 Text Boxes">
  <p:cSld name="Vaulting Title + 2 Text Boxe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446400" y="1014046"/>
            <a:ext cx="4068000" cy="3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rgbClr val="2CDACE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1200"/>
              </a:spcBef>
              <a:spcAft>
                <a:spcPts val="0"/>
              </a:spcAft>
              <a:buClr>
                <a:srgbClr val="2CDAC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1200"/>
              </a:spcBef>
              <a:spcAft>
                <a:spcPts val="0"/>
              </a:spcAft>
              <a:buClr>
                <a:srgbClr val="2CDACE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2"/>
          </p:nvPr>
        </p:nvSpPr>
        <p:spPr>
          <a:xfrm>
            <a:off x="4760046" y="1014046"/>
            <a:ext cx="4068000" cy="3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rgbClr val="2CDACE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1200"/>
              </a:spcBef>
              <a:spcAft>
                <a:spcPts val="0"/>
              </a:spcAft>
              <a:buClr>
                <a:srgbClr val="2CDAC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1200"/>
              </a:spcBef>
              <a:spcAft>
                <a:spcPts val="0"/>
              </a:spcAft>
              <a:buClr>
                <a:srgbClr val="2CDACE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447040" y="319303"/>
            <a:ext cx="83811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R="0" lvl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4B0A5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B0A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8331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ulting Title + Text Box">
  <p:cSld name="Vaulting Title + Text Box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446400" y="1014046"/>
            <a:ext cx="6516000" cy="3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rgbClr val="2CDACE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1200"/>
              </a:spcBef>
              <a:spcAft>
                <a:spcPts val="0"/>
              </a:spcAft>
              <a:buClr>
                <a:srgbClr val="2CDAC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1200"/>
              </a:spcBef>
              <a:spcAft>
                <a:spcPts val="0"/>
              </a:spcAft>
              <a:buClr>
                <a:srgbClr val="2CDACE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447040" y="319303"/>
            <a:ext cx="83811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R="0" lvl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4B0A5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B0A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3829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ulting Text + Image">
  <p:cSld name="Vaulting Text + Imag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447040" y="319303"/>
            <a:ext cx="47346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R="0" lvl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4B0A5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B0A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446400" y="1014047"/>
            <a:ext cx="4735200" cy="3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rgbClr val="2CDACE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1200"/>
              </a:spcBef>
              <a:spcAft>
                <a:spcPts val="0"/>
              </a:spcAft>
              <a:buClr>
                <a:srgbClr val="2CDAC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1200"/>
              </a:spcBef>
              <a:spcAft>
                <a:spcPts val="0"/>
              </a:spcAft>
              <a:buClr>
                <a:srgbClr val="2CDACE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>
            <a:spLocks noGrp="1"/>
          </p:cNvSpPr>
          <p:nvPr>
            <p:ph type="pic" idx="2"/>
          </p:nvPr>
        </p:nvSpPr>
        <p:spPr>
          <a:xfrm>
            <a:off x="5316415" y="0"/>
            <a:ext cx="3827700" cy="474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705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aulting Title Page +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3">
            <a:extLst>
              <a:ext uri="{FF2B5EF4-FFF2-40B4-BE49-F238E27FC236}">
                <a16:creationId xmlns:a16="http://schemas.microsoft.com/office/drawing/2014/main" id="{FA49515C-1F8D-E743-911A-8671138A9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045" y="2340647"/>
            <a:ext cx="5653922" cy="375386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ct val="100000"/>
              </a:lnSpc>
              <a:defRPr sz="2800" b="0" i="0" baseline="0">
                <a:solidFill>
                  <a:srgbClr val="FFFFFF"/>
                </a:solidFill>
                <a:latin typeface="FEI" pitchFamily="2" charset="77"/>
                <a:ea typeface="FEI" pitchFamily="2" charset="77"/>
                <a:cs typeface="FEI" pitchFamily="2" charset="77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Presentation Title – January 2018</a:t>
            </a:r>
          </a:p>
        </p:txBody>
      </p:sp>
    </p:spTree>
    <p:extLst>
      <p:ext uri="{BB962C8B-B14F-4D97-AF65-F5344CB8AC3E}">
        <p14:creationId xmlns:p14="http://schemas.microsoft.com/office/powerpoint/2010/main" val="3141056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ulting Title + Bullet points ">
  <p:cSld name="Vaulting Title + Bullet points 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446400" y="1014046"/>
            <a:ext cx="8388000" cy="3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rgbClr val="2CDACE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1200"/>
              </a:spcBef>
              <a:spcAft>
                <a:spcPts val="0"/>
              </a:spcAft>
              <a:buClr>
                <a:srgbClr val="2CDAC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1200"/>
              </a:spcBef>
              <a:spcAft>
                <a:spcPts val="0"/>
              </a:spcAft>
              <a:buClr>
                <a:srgbClr val="2CDACE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447040" y="319303"/>
            <a:ext cx="83811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R="0" lvl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4B0A5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B0A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852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mping 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>
            <a:extLst>
              <a:ext uri="{FF2B5EF4-FFF2-40B4-BE49-F238E27FC236}">
                <a16:creationId xmlns:a16="http://schemas.microsoft.com/office/drawing/2014/main" id="{F2068579-9A1E-3043-892E-384136DF8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4090" y="3120810"/>
            <a:ext cx="4255819" cy="446651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ct val="100000"/>
              </a:lnSpc>
              <a:defRPr sz="5400" b="1" i="0">
                <a:solidFill>
                  <a:srgbClr val="FFFFFF"/>
                </a:solidFill>
                <a:latin typeface="FEI bold"/>
                <a:ea typeface="Arial" charset="0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1575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mping Chapter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823339" y="3141301"/>
            <a:ext cx="5497322" cy="446651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ct val="100000"/>
              </a:lnSpc>
              <a:defRPr sz="5400" b="1" i="0">
                <a:solidFill>
                  <a:srgbClr val="FFFFFF"/>
                </a:solidFill>
                <a:latin typeface="FEI bold"/>
                <a:ea typeface="Arial" charset="0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3862254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37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ulting 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>
            <a:extLst>
              <a:ext uri="{FF2B5EF4-FFF2-40B4-BE49-F238E27FC236}">
                <a16:creationId xmlns:a16="http://schemas.microsoft.com/office/drawing/2014/main" id="{FF643EF1-68C2-284A-A93E-2077EE6A0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996" y="2016405"/>
            <a:ext cx="4255819" cy="446651"/>
          </a:xfrm>
          <a:prstGeom prst="rect">
            <a:avLst/>
          </a:prstGeom>
        </p:spPr>
        <p:txBody>
          <a:bodyPr vert="horz" lIns="0" rIns="0"/>
          <a:lstStyle>
            <a:lvl1pPr algn="l" rtl="0">
              <a:lnSpc>
                <a:spcPct val="100000"/>
              </a:lnSpc>
              <a:defRPr sz="5400" b="1" i="0">
                <a:solidFill>
                  <a:srgbClr val="FFFFFF"/>
                </a:solidFill>
                <a:latin typeface="FEI bold"/>
                <a:ea typeface="Arial" charset="0"/>
                <a:cs typeface="FEI bold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699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0A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DE1C1-9D43-EA44-A9CD-F54FFB33DA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30770" y="635407"/>
            <a:ext cx="275503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0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b="1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0A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9B44F3-3F9F-0748-A1B2-E6B27EAFB5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2457" y="354561"/>
            <a:ext cx="1109176" cy="1105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D66C7-4544-FC44-8E12-B1123A0020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1689" y="1529785"/>
            <a:ext cx="5091910" cy="9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906" r:id="rId2"/>
    <p:sldLayoutId id="2147483884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b="1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0A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056911-0F06-BA41-A16F-B2EC94F512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57405" y="693535"/>
            <a:ext cx="2229190" cy="22212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748893"/>
            <a:ext cx="9144000" cy="396945"/>
          </a:xfrm>
          <a:prstGeom prst="rect">
            <a:avLst/>
          </a:prstGeom>
          <a:solidFill>
            <a:srgbClr val="4B0A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b="1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0A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8A7B8D-406A-4E43-A302-3F51EED8C4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1354" y="234160"/>
            <a:ext cx="283935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9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b="1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0A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EI_Logo_Lockup_Landscape_FR_RGB_White.eps">
            <a:extLst>
              <a:ext uri="{FF2B5EF4-FFF2-40B4-BE49-F238E27FC236}">
                <a16:creationId xmlns:a16="http://schemas.microsoft.com/office/drawing/2014/main" id="{1BFD5A6C-3D10-B64B-97E9-03EC578A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9" y="1515224"/>
            <a:ext cx="3471190" cy="100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8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b="1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0A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3" name="Picture 2" descr="FEI_Logo_RGB_White_H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2" y="145960"/>
            <a:ext cx="135331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8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b="1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746555"/>
            <a:ext cx="9144000" cy="396945"/>
          </a:xfrm>
          <a:prstGeom prst="rect">
            <a:avLst/>
          </a:prstGeom>
          <a:solidFill>
            <a:srgbClr val="4B0A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681774" y="4837215"/>
            <a:ext cx="166756" cy="207229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ctr" defTabSz="457200" rtl="0" eaLnBrk="1" latinLnBrk="0" hangingPunct="1">
              <a:defRPr sz="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EE54B-3F47-064B-A553-EA9C9EAD27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FEI_Vaulting_RGB_Colour+Wht_HR.png">
            <a:extLst>
              <a:ext uri="{FF2B5EF4-FFF2-40B4-BE49-F238E27FC236}">
                <a16:creationId xmlns:a16="http://schemas.microsoft.com/office/drawing/2014/main" id="{43886A77-B115-C548-85EA-BE179F0846F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7" y="4762104"/>
            <a:ext cx="1779879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878" r:id="rId10"/>
    <p:sldLayoutId id="2147483894" r:id="rId11"/>
    <p:sldLayoutId id="2147483895" r:id="rId12"/>
    <p:sldLayoutId id="2147483903" r:id="rId13"/>
    <p:sldLayoutId id="2147483904" r:id="rId14"/>
    <p:sldLayoutId id="2147483905" r:id="rId15"/>
    <p:sldLayoutId id="2147483817" r:id="rId16"/>
    <p:sldLayoutId id="21474839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‹#›</a:t>
            </a:fld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0" y="4746555"/>
            <a:ext cx="9144000" cy="396900"/>
          </a:xfrm>
          <a:prstGeom prst="rect">
            <a:avLst/>
          </a:prstGeom>
          <a:solidFill>
            <a:srgbClr val="4B0A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4;p1" descr="FEI_Vaulting_RGB_Colour+Wht_HR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00077" y="4762104"/>
            <a:ext cx="1779882" cy="338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126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side.fei.org/system/files/QualCrit_%20Seniors_2024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openxmlformats.org/officeDocument/2006/relationships/hyperlink" Target="https://w2g.tv/en/room/?access_key=dx5xhpvisfz5mok1bc22k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3A2A3-5B42-DF4F-B5B1-14283E89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45" y="2340647"/>
            <a:ext cx="8254331" cy="375386"/>
          </a:xfrm>
        </p:spPr>
        <p:txBody>
          <a:bodyPr/>
          <a:lstStyle/>
          <a:p>
            <a:r>
              <a:rPr lang="en-GB" dirty="0" err="1"/>
              <a:t>Voltížne</a:t>
            </a:r>
            <a:r>
              <a:rPr lang="en-GB" dirty="0"/>
              <a:t> </a:t>
            </a:r>
            <a:r>
              <a:rPr lang="en-GB" dirty="0" err="1"/>
              <a:t>pravidlá</a:t>
            </a:r>
            <a:r>
              <a:rPr lang="en-GB" dirty="0"/>
              <a:t> SJF 2024 </a:t>
            </a:r>
            <a:br>
              <a:rPr lang="en-GB" dirty="0"/>
            </a:br>
            <a:r>
              <a:rPr lang="en-GB" dirty="0"/>
              <a:t>	- </a:t>
            </a:r>
            <a:r>
              <a:rPr lang="en-GB" dirty="0" err="1"/>
              <a:t>kvalifikačné</a:t>
            </a:r>
            <a:r>
              <a:rPr lang="en-GB" dirty="0"/>
              <a:t> </a:t>
            </a:r>
            <a:r>
              <a:rPr lang="en-GB" dirty="0" err="1"/>
              <a:t>kritériá</a:t>
            </a:r>
            <a:r>
              <a:rPr lang="en-GB" dirty="0"/>
              <a:t> FEI 2024</a:t>
            </a:r>
            <a:br>
              <a:rPr lang="en-GB" dirty="0"/>
            </a:br>
            <a:br>
              <a:rPr lang="en-GB" dirty="0"/>
            </a:br>
            <a:r>
              <a:rPr lang="en-GB" dirty="0" err="1"/>
              <a:t>Voltížna</a:t>
            </a:r>
            <a:r>
              <a:rPr lang="en-GB" dirty="0"/>
              <a:t> </a:t>
            </a:r>
            <a:r>
              <a:rPr lang="en-GB" dirty="0" err="1"/>
              <a:t>smernica</a:t>
            </a:r>
            <a:r>
              <a:rPr lang="en-GB" dirty="0"/>
              <a:t> SJF 2024</a:t>
            </a: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r>
              <a:rPr lang="en-GB" sz="1400" dirty="0" err="1"/>
              <a:t>Pavla</a:t>
            </a:r>
            <a:r>
              <a:rPr lang="en-GB" sz="1400" dirty="0"/>
              <a:t> </a:t>
            </a:r>
            <a:r>
              <a:rPr lang="en-GB" sz="1400" dirty="0" err="1"/>
              <a:t>Krauspe</a:t>
            </a:r>
            <a:r>
              <a:rPr lang="en-GB" sz="1400" dirty="0"/>
              <a:t>, 25.02.2024</a:t>
            </a:r>
            <a:br>
              <a:rPr lang="en-GB" sz="2500" dirty="0"/>
            </a:br>
            <a:br>
              <a:rPr lang="en-GB" sz="1000" dirty="0"/>
            </a:br>
            <a:endParaRPr lang="en-SK" sz="1000" dirty="0"/>
          </a:p>
        </p:txBody>
      </p:sp>
    </p:spTree>
    <p:extLst>
      <p:ext uri="{BB962C8B-B14F-4D97-AF65-F5344CB8AC3E}">
        <p14:creationId xmlns:p14="http://schemas.microsoft.com/office/powerpoint/2010/main" val="354785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0A44-9B76-C2F2-F214-7052791B7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2024 SJF Pravidlá – Štartovacie možnosti, čl. 702.2.1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C1C15-4CF7-4902-F9FE-A29D865D7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sz="160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Štartovacie možnosti na národných pretekoch vrátane Majstrovstiev Slovenska</a:t>
            </a:r>
            <a:endParaRPr lang="en-SK" sz="160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sz="160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Pretekár môže štartovať iba raz:</a:t>
            </a:r>
            <a:endParaRPr lang="en-SK" sz="160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sk-SK" sz="160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v jednej skupine na jedných pretekoch</a:t>
            </a:r>
            <a:endParaRPr lang="en-SK" sz="160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sk-SK" sz="160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v jednej dvojici na jedných pretekoch</a:t>
            </a:r>
            <a:endParaRPr lang="en-SK" sz="160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sk-SK" sz="160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môže byť súčasne </a:t>
            </a:r>
            <a:r>
              <a:rPr lang="sk-SK" sz="1600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lonžérom</a:t>
            </a:r>
            <a:r>
              <a:rPr lang="sk-SK" sz="160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i pretekárom v jednej súťaži</a:t>
            </a:r>
            <a:endParaRPr lang="en-SK" sz="160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sk-SK" sz="160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v ľubovoľnej kategórií (mimo mladších detí) </a:t>
            </a:r>
            <a:r>
              <a:rPr lang="sk-SK" sz="160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môže jednotlivec, dvojica, skupina pretekať súčasne na dvoch koňoch</a:t>
            </a:r>
            <a:r>
              <a:rPr lang="sk-SK" sz="160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pričom jeden kôň je považovaný za nového koňa - to znamená v 1.sezóne od svojho prvého štartu. Nový kôň duplicitný štart môže štartovať iba v jednej z týchto súťaží, </a:t>
            </a:r>
            <a:r>
              <a:rPr lang="sk-SK" sz="160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mimo </a:t>
            </a:r>
            <a:r>
              <a:rPr lang="sk-SK" sz="1600" strike="sngStrike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MSR</a:t>
            </a:r>
            <a:r>
              <a:rPr lang="sk-SK" sz="160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Majstrovských súťaži. </a:t>
            </a:r>
            <a:r>
              <a:rPr lang="sk-SK" sz="160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Do SVP sa pretekárovi započíta iba jeden, lepší výsledok.</a:t>
            </a:r>
            <a:endParaRPr lang="en-SK" sz="160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CB36E-1DC1-8DA4-562B-22B75F6251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10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1402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7BEC-EFEA-D44E-7872-E3A35E69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2024 FEI Pravidlá – Kvalifikácia, čl. 703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A3AAA-B8F6-0D85-4050-DFB395E59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EA958-4909-F59F-526B-0E0AECB68F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SK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SK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C7F6B-CB2C-96B2-A6D0-721C0B734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965" y="1061190"/>
            <a:ext cx="3838453" cy="362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71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7BEC-EFEA-D44E-7872-E3A35E695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709458" cy="572700"/>
          </a:xfrm>
        </p:spPr>
        <p:txBody>
          <a:bodyPr>
            <a:normAutofit fontScale="90000"/>
          </a:bodyPr>
          <a:lstStyle/>
          <a:p>
            <a:r>
              <a:rPr lang="en-SK"/>
              <a:t>Qualification Criteria to the FEI Championships 2024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A3AAA-B8F6-0D85-4050-DFB395E59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>
              <a:hlinkClick r:id="rId3"/>
            </a:endParaRPr>
          </a:p>
          <a:p>
            <a:endParaRPr lang="en-GB">
              <a:hlinkClick r:id="rId3"/>
            </a:endParaRPr>
          </a:p>
          <a:p>
            <a:endParaRPr lang="en-GB">
              <a:hlinkClick r:id="rId3"/>
            </a:endParaRPr>
          </a:p>
          <a:p>
            <a:endParaRPr lang="en-GB">
              <a:hlinkClick r:id="rId3"/>
            </a:endParaRPr>
          </a:p>
          <a:p>
            <a:endParaRPr lang="en-GB">
              <a:hlinkClick r:id="rId3"/>
            </a:endParaRPr>
          </a:p>
          <a:p>
            <a:endParaRPr lang="en-GB">
              <a:hlinkClick r:id="rId3"/>
            </a:endParaRPr>
          </a:p>
          <a:p>
            <a:endParaRPr lang="en-GB">
              <a:hlinkClick r:id="rId3"/>
            </a:endParaRPr>
          </a:p>
          <a:p>
            <a:endParaRPr lang="en-GB">
              <a:hlinkClick r:id="rId3"/>
            </a:endParaRPr>
          </a:p>
          <a:p>
            <a:endParaRPr lang="en-GB">
              <a:hlinkClick r:id="rId3"/>
            </a:endParaRPr>
          </a:p>
          <a:p>
            <a:endParaRPr lang="en-GB">
              <a:hlinkClick r:id="rId3"/>
            </a:endParaRPr>
          </a:p>
          <a:p>
            <a:endParaRPr lang="en-GB">
              <a:hlinkClick r:id="rId3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EA958-4909-F59F-526B-0E0AECB68F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SK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SK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 descr="A screenshot of a web page&#10;&#10;Description automatically generated">
            <a:extLst>
              <a:ext uri="{FF2B5EF4-FFF2-40B4-BE49-F238E27FC236}">
                <a16:creationId xmlns:a16="http://schemas.microsoft.com/office/drawing/2014/main" id="{BF43C65B-4F1A-C600-BB9A-9A6522C8E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52" y="962722"/>
            <a:ext cx="7026185" cy="373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09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FAF2-B6CF-3B1A-F243-188C698E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2024 SJF Pravidlá – Poplatky, čl.  704.3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127D6-ED38-DC01-0AA2-1CFF804FC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Podľa zápisu zo stretnutia 21.01.2023 v Ivanke pri Dunaji  o výške poplatkov na SVP bolo rozhodnuté nasledovne: </a:t>
            </a:r>
          </a:p>
          <a:p>
            <a:pPr lvl="1"/>
            <a:r>
              <a:rPr lang="sk-SK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Skupina </a:t>
            </a:r>
            <a:r>
              <a:rPr lang="sk-SK" strike="sng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40€</a:t>
            </a:r>
            <a:r>
              <a:rPr lang="sk-SK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36(11.11.2023 Vígľaš); </a:t>
            </a:r>
          </a:p>
          <a:p>
            <a:pPr lvl="1"/>
            <a:r>
              <a:rPr lang="sk-SK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Dvojice 30€; </a:t>
            </a:r>
          </a:p>
          <a:p>
            <a:pPr lvl="1"/>
            <a:r>
              <a:rPr lang="sk-SK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sk-SK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ednotlivec (st. dieťa, junior, ml. jazdec, senior) 20€, </a:t>
            </a:r>
          </a:p>
          <a:p>
            <a:pPr lvl="1"/>
            <a:r>
              <a:rPr lang="sk-SK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Jednotlivec ml. dieťa 10€ bez poplatku za koňa. </a:t>
            </a:r>
          </a:p>
          <a:p>
            <a:pPr lvl="1"/>
            <a:r>
              <a:rPr lang="sk-SK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Poplatky sa vzťahujú aj na MSR.</a:t>
            </a:r>
            <a:endParaRPr lang="en-SK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91E71-1329-534A-CD7E-F1D2F4A234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13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08002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7BEC-EFEA-D44E-7872-E3A35E69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2024 SJF Pravidlá – Pozdrav, čl.  714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A3AAA-B8F6-0D85-4050-DFB395E59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Voltižér(i) a </a:t>
            </a:r>
            <a:r>
              <a:rPr lang="sk-SK" sz="1800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lonžér</a:t>
            </a:r>
            <a:r>
              <a:rPr lang="sk-SK" sz="180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spolu s koňom musia pozdraviť rozhodcu A zo stredu súťažného kruhu. </a:t>
            </a:r>
            <a:r>
              <a:rPr lang="sk-SK" sz="1800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Vyväzováky</a:t>
            </a:r>
            <a:r>
              <a:rPr lang="sk-SK" sz="180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sa môžu odopnúť pred záverečným pozdravom v strede štartovného kruhu alebo najneskôr po opustení súťažného kruhu v opačnom prípade bude udelené Varovanie Stevardom.</a:t>
            </a:r>
            <a:endParaRPr lang="en-SK" sz="180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EA958-4909-F59F-526B-0E0AECB68F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SK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SK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A person and person standing next to a horse&#10;&#10;Description automatically generated">
            <a:extLst>
              <a:ext uri="{FF2B5EF4-FFF2-40B4-BE49-F238E27FC236}">
                <a16:creationId xmlns:a16="http://schemas.microsoft.com/office/drawing/2014/main" id="{2C65CD8E-EF86-E837-F548-A6F019441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" y="2860675"/>
            <a:ext cx="2800679" cy="1864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1569C0-11C0-F8D3-7B13-0E9B6B42A469}"/>
              </a:ext>
            </a:extLst>
          </p:cNvPr>
          <p:cNvSpPr txBox="1"/>
          <p:nvPr/>
        </p:nvSpPr>
        <p:spPr>
          <a:xfrm>
            <a:off x="976489" y="2541455"/>
            <a:ext cx="229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7030A0"/>
                </a:solidFill>
              </a:rPr>
              <a:t>ENTRY SALUTE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11ADED-7B67-F9FC-29A3-ED4D49A82089}"/>
              </a:ext>
            </a:extLst>
          </p:cNvPr>
          <p:cNvSpPr txBox="1"/>
          <p:nvPr/>
        </p:nvSpPr>
        <p:spPr>
          <a:xfrm>
            <a:off x="5480613" y="2491343"/>
            <a:ext cx="229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7030A0"/>
                </a:solidFill>
                <a:hlinkClick r:id="rId4"/>
              </a:rPr>
              <a:t>FINAL SALUTE</a:t>
            </a:r>
            <a:endParaRPr lang="en-GB">
              <a:solidFill>
                <a:srgbClr val="7030A0"/>
              </a:solidFill>
            </a:endParaRPr>
          </a:p>
        </p:txBody>
      </p:sp>
      <p:pic>
        <p:nvPicPr>
          <p:cNvPr id="11" name="Picture 10" descr="A group of people standing next to a horse&#10;&#10;Description automatically generated">
            <a:extLst>
              <a:ext uri="{FF2B5EF4-FFF2-40B4-BE49-F238E27FC236}">
                <a16:creationId xmlns:a16="http://schemas.microsoft.com/office/drawing/2014/main" id="{7A5F5EC3-FED5-DE1B-E410-EA2DCE519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013" y="2867258"/>
            <a:ext cx="3016332" cy="185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70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7BEC-EFEA-D44E-7872-E3A35E69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2024 FEI aj SJF Pravidlá – Výstroj, čl. 719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A3AAA-B8F6-0D85-4050-DFB395E59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EA958-4909-F59F-526B-0E0AECB68F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SK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SK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3375B02-22A1-5C9A-98E1-7A1C93688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" y="1152475"/>
            <a:ext cx="8351949" cy="1307261"/>
          </a:xfrm>
          <a:prstGeom prst="rect">
            <a:avLst/>
          </a:prstGeom>
        </p:spPr>
      </p:pic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C2877485-3ACA-23D9-F84E-69E2D1A27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72" y="2340743"/>
            <a:ext cx="3673500" cy="2188468"/>
          </a:xfrm>
          <a:prstGeom prst="rect">
            <a:avLst/>
          </a:prstGeom>
        </p:spPr>
      </p:pic>
      <p:pic>
        <p:nvPicPr>
          <p:cNvPr id="9" name="Picture 8" descr="A horse with a harness&#10;&#10;Description automatically generated with medium confidence">
            <a:extLst>
              <a:ext uri="{FF2B5EF4-FFF2-40B4-BE49-F238E27FC236}">
                <a16:creationId xmlns:a16="http://schemas.microsoft.com/office/drawing/2014/main" id="{64E38D8F-6C8A-EC93-BEF5-CC110591D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854" y="2340743"/>
            <a:ext cx="2259332" cy="21884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F7E04B-8125-E651-9503-3E2DB0FD2EC4}"/>
              </a:ext>
            </a:extLst>
          </p:cNvPr>
          <p:cNvSpPr txBox="1"/>
          <p:nvPr/>
        </p:nvSpPr>
        <p:spPr>
          <a:xfrm>
            <a:off x="6707959" y="2459736"/>
            <a:ext cx="2024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cs typeface="Arial"/>
                <a:sym typeface="Arial"/>
              </a:rPr>
              <a:t>https://</a:t>
            </a:r>
            <a:r>
              <a:rPr kumimoji="0" lang="en-GB" sz="1800" b="1" i="0" u="none" strike="noStrike" kern="0" cap="none" spc="0" normalizeH="0" baseline="0" noProof="0" err="1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cs typeface="Arial"/>
                <a:sym typeface="Arial"/>
              </a:rPr>
              <a:t>tack.fei.org</a:t>
            </a: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Söhne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071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7BEC-EFEA-D44E-7872-E3A35E69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2024 FEI aj SJF Pravidlá – Výstroj, čl. 719 2.5.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A3AAA-B8F6-0D85-4050-DFB395E59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EA958-4909-F59F-526B-0E0AECB68F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SK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SK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F420F60-CDFA-1D83-C4B6-0C356D902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024" y="1037929"/>
            <a:ext cx="5436260" cy="36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51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7BEC-EFEA-D44E-7872-E3A35E69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2024 FEI aj SJF Pravidlá – Výstroj, čl. 719.2.5.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A3AAA-B8F6-0D85-4050-DFB395E59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Povolené sú buď dve bočné </a:t>
            </a:r>
            <a:r>
              <a:rPr lang="sk-SK" sz="1600" u="none" strike="noStrike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vyväzováky</a:t>
            </a:r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sz="1600" u="none" strike="noStrike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side</a:t>
            </a:r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u="none" strike="noStrike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reins</a:t>
            </a:r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! alebo </a:t>
            </a:r>
            <a:r>
              <a:rPr lang="sk-SK" sz="1600" u="none" strike="noStrike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prevlečka</a:t>
            </a:r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sz="1600" u="none" strike="noStrike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draw</a:t>
            </a:r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u="none" strike="noStrike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reins</a:t>
            </a:r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sk-SK" sz="1600" u="none" strike="noStrike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Prevlečky</a:t>
            </a:r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sa pripevňujú od </a:t>
            </a:r>
            <a:r>
              <a:rPr lang="sk-SK" sz="1600" u="none" strike="noStrike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voltížneho</a:t>
            </a:r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pásu cez zubadlové krúžky späť k </a:t>
            </a:r>
            <a:r>
              <a:rPr lang="sk-SK" sz="1600" u="none" strike="noStrike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voltížnemu</a:t>
            </a:r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pásu na tej istej strane. Vzdialenosť medzi dvoma pripevnenými bodmi (horným a dolným) na každej strane </a:t>
            </a:r>
            <a:r>
              <a:rPr lang="sk-SK" sz="1600" u="none" strike="noStrike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voltížneho</a:t>
            </a:r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pásu nesmie byť väčšia ako 40 cm. </a:t>
            </a:r>
            <a:r>
              <a:rPr lang="sk-SK" sz="1600" u="none" strike="noStrike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Prevlečky</a:t>
            </a:r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musia byť nastaviteľné len podľa výroby a akákoľvek domáca úprava nastavenia </a:t>
            </a:r>
            <a:r>
              <a:rPr lang="sk-SK" sz="1600" u="none" strike="noStrike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prevlečok</a:t>
            </a:r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(napríklad urobenie uzla) nie je povolená. (Stále alebo pomocné </a:t>
            </a:r>
            <a:r>
              <a:rPr lang="sk-SK" sz="1600" u="none" strike="noStrike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oťaže</a:t>
            </a:r>
            <a:r>
              <a:rPr lang="sk-SK" sz="1600" u="none" strike="noStrike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nie sú povolené)</a:t>
            </a:r>
            <a:endParaRPr lang="en-SK" sz="1600" u="none" strike="noStrike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EA958-4909-F59F-526B-0E0AECB68F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SK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SK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68D65-55E9-56CF-2963-877599A81083}"/>
              </a:ext>
            </a:extLst>
          </p:cNvPr>
          <p:cNvSpPr txBox="1"/>
          <p:nvPr/>
        </p:nvSpPr>
        <p:spPr>
          <a:xfrm>
            <a:off x="3720085" y="2959839"/>
            <a:ext cx="4445241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5E186A"/>
                </a:solidFill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err="1"/>
              <a:t>Prevlečky</a:t>
            </a:r>
            <a:r>
              <a:rPr lang="en-GB" sz="1400"/>
              <a:t> </a:t>
            </a:r>
            <a:r>
              <a:rPr lang="en-GB" sz="1400" err="1"/>
              <a:t>sú</a:t>
            </a:r>
            <a:r>
              <a:rPr lang="en-GB" sz="1400"/>
              <a:t> </a:t>
            </a:r>
            <a:r>
              <a:rPr lang="en-GB" sz="1400" err="1"/>
              <a:t>povolené</a:t>
            </a:r>
            <a:r>
              <a:rPr lang="en-GB" sz="1400"/>
              <a:t> </a:t>
            </a:r>
            <a:r>
              <a:rPr lang="en-GB" sz="1400" err="1"/>
              <a:t>na</a:t>
            </a:r>
            <a:r>
              <a:rPr lang="en-GB" sz="1400"/>
              <a:t> </a:t>
            </a:r>
            <a:r>
              <a:rPr lang="en-GB" sz="1400" err="1"/>
              <a:t>súťažnom</a:t>
            </a:r>
            <a:r>
              <a:rPr lang="en-GB" sz="1400"/>
              <a:t> </a:t>
            </a:r>
            <a:r>
              <a:rPr lang="en-GB" sz="1400" err="1"/>
              <a:t>kruhu</a:t>
            </a:r>
            <a:br>
              <a:rPr lang="en-GB" sz="1400"/>
            </a:br>
            <a:endParaRPr lang="en-GB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err="1"/>
              <a:t>Vzdialenosť</a:t>
            </a:r>
            <a:r>
              <a:rPr lang="en-GB" sz="1400"/>
              <a:t> </a:t>
            </a:r>
            <a:r>
              <a:rPr lang="en-GB" sz="1400" err="1"/>
              <a:t>medzi</a:t>
            </a:r>
            <a:r>
              <a:rPr lang="en-GB" sz="1400"/>
              <a:t> </a:t>
            </a:r>
            <a:r>
              <a:rPr lang="en-GB" sz="1400" err="1"/>
              <a:t>úchytnými</a:t>
            </a:r>
            <a:r>
              <a:rPr lang="en-GB" sz="1400"/>
              <a:t> </a:t>
            </a:r>
            <a:r>
              <a:rPr lang="en-GB" sz="1400" err="1"/>
              <a:t>bodmi</a:t>
            </a:r>
            <a:r>
              <a:rPr lang="en-GB" sz="1400"/>
              <a:t> </a:t>
            </a:r>
            <a:r>
              <a:rPr lang="en-GB" sz="1400" err="1"/>
              <a:t>nesmiebyť</a:t>
            </a:r>
            <a:r>
              <a:rPr lang="en-GB" sz="1400"/>
              <a:t> </a:t>
            </a:r>
            <a:r>
              <a:rPr lang="en-GB" sz="1400" err="1"/>
              <a:t>väčšia</a:t>
            </a:r>
            <a:r>
              <a:rPr lang="en-GB" sz="1400"/>
              <a:t> </a:t>
            </a:r>
            <a:r>
              <a:rPr lang="en-GB" sz="1400" err="1"/>
              <a:t>ako</a:t>
            </a:r>
            <a:r>
              <a:rPr lang="en-GB" sz="1400"/>
              <a:t> 40cm.</a:t>
            </a:r>
            <a:br>
              <a:rPr lang="en-GB" sz="1400"/>
            </a:br>
            <a:endParaRPr lang="en-GB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err="1"/>
              <a:t>Prevlečky</a:t>
            </a:r>
            <a:r>
              <a:rPr lang="en-GB" sz="1400"/>
              <a:t> </a:t>
            </a:r>
            <a:r>
              <a:rPr lang="en-GB" sz="1400" err="1"/>
              <a:t>musia</a:t>
            </a:r>
            <a:r>
              <a:rPr lang="en-GB" sz="1400"/>
              <a:t> </a:t>
            </a:r>
            <a:r>
              <a:rPr lang="en-GB" sz="1400" err="1"/>
              <a:t>byť</a:t>
            </a:r>
            <a:r>
              <a:rPr lang="en-GB" sz="1400"/>
              <a:t> </a:t>
            </a:r>
            <a:r>
              <a:rPr lang="en-GB" sz="1400" err="1"/>
              <a:t>originálne</a:t>
            </a:r>
            <a:r>
              <a:rPr lang="en-GB" sz="1400"/>
              <a:t> </a:t>
            </a:r>
            <a:r>
              <a:rPr lang="en-GB" sz="1400" err="1"/>
              <a:t>vyrobené</a:t>
            </a:r>
            <a:r>
              <a:rPr lang="en-GB" sz="1400"/>
              <a:t> a </a:t>
            </a:r>
            <a:r>
              <a:rPr lang="en-GB" sz="1400" err="1"/>
              <a:t>akákoľvek</a:t>
            </a:r>
            <a:r>
              <a:rPr lang="en-GB" sz="1400"/>
              <a:t> </a:t>
            </a:r>
            <a:r>
              <a:rPr lang="en-GB" sz="1400" err="1"/>
              <a:t>domáca</a:t>
            </a:r>
            <a:r>
              <a:rPr lang="en-GB" sz="1400"/>
              <a:t> </a:t>
            </a:r>
            <a:r>
              <a:rPr lang="en-GB" sz="1400" err="1"/>
              <a:t>úprava</a:t>
            </a:r>
            <a:r>
              <a:rPr lang="en-GB" sz="1400"/>
              <a:t> </a:t>
            </a:r>
            <a:r>
              <a:rPr lang="en-GB" sz="1400" err="1"/>
              <a:t>nie</a:t>
            </a:r>
            <a:r>
              <a:rPr lang="en-GB" sz="1400"/>
              <a:t> je </a:t>
            </a:r>
            <a:r>
              <a:rPr lang="en-GB" sz="1400" err="1"/>
              <a:t>povolená</a:t>
            </a:r>
            <a:r>
              <a:rPr lang="en-GB" sz="1500"/>
              <a:t>.</a:t>
            </a:r>
          </a:p>
        </p:txBody>
      </p:sp>
      <p:pic>
        <p:nvPicPr>
          <p:cNvPr id="6" name="Obrázok 1">
            <a:extLst>
              <a:ext uri="{FF2B5EF4-FFF2-40B4-BE49-F238E27FC236}">
                <a16:creationId xmlns:a16="http://schemas.microsoft.com/office/drawing/2014/main" id="{FD623984-F374-17E4-A3BB-036448124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78" y="3168569"/>
            <a:ext cx="1541393" cy="1529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81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7BEC-EFEA-D44E-7872-E3A35E69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2024 FEI aj SJF Pravidlá – Voľné zostavy skupín, čl. 737 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A3AAA-B8F6-0D85-4050-DFB395E59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EA958-4909-F59F-526B-0E0AECB68F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SK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SK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FD4C1D9-0111-C218-815D-2AB1354DF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62" y="1110773"/>
            <a:ext cx="6383939" cy="3149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C6FEB0-B9AB-8F65-6E9C-CE86691516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61"/>
          <a:stretch/>
        </p:blipFill>
        <p:spPr>
          <a:xfrm>
            <a:off x="978762" y="4260742"/>
            <a:ext cx="5147803" cy="488812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F690190-C03C-0F46-5BB1-0257D8126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810" y="4219039"/>
            <a:ext cx="2853891" cy="523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8260CB-422C-1EB8-4BD1-2A95E5FECB3B}"/>
              </a:ext>
            </a:extLst>
          </p:cNvPr>
          <p:cNvSpPr txBox="1"/>
          <p:nvPr/>
        </p:nvSpPr>
        <p:spPr>
          <a:xfrm>
            <a:off x="975345" y="1871652"/>
            <a:ext cx="319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SJF – D </a:t>
            </a:r>
            <a:r>
              <a:rPr lang="en-GB" err="1">
                <a:solidFill>
                  <a:srgbClr val="FF0000"/>
                </a:solidFill>
              </a:rPr>
              <a:t>Skupiny</a:t>
            </a:r>
            <a:r>
              <a:rPr lang="en-GB">
                <a:solidFill>
                  <a:srgbClr val="FF0000"/>
                </a:solidFill>
              </a:rPr>
              <a:t> </a:t>
            </a:r>
            <a:r>
              <a:rPr lang="en-GB" err="1">
                <a:solidFill>
                  <a:srgbClr val="FF0000"/>
                </a:solidFill>
              </a:rPr>
              <a:t>mladšie</a:t>
            </a:r>
            <a:r>
              <a:rPr lang="en-GB">
                <a:solidFill>
                  <a:srgbClr val="FF0000"/>
                </a:solidFill>
              </a:rPr>
              <a:t> </a:t>
            </a:r>
            <a:r>
              <a:rPr lang="en-GB" err="1">
                <a:solidFill>
                  <a:srgbClr val="FF0000"/>
                </a:solidFill>
              </a:rPr>
              <a:t>deti</a:t>
            </a:r>
            <a:r>
              <a:rPr lang="en-GB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D5A1A-86F1-C905-EBA5-1D9CAD885EC9}"/>
              </a:ext>
            </a:extLst>
          </p:cNvPr>
          <p:cNvSpPr txBox="1"/>
          <p:nvPr/>
        </p:nvSpPr>
        <p:spPr>
          <a:xfrm>
            <a:off x="4227757" y="1871652"/>
            <a:ext cx="367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SJF – Junior a Senior </a:t>
            </a:r>
            <a:r>
              <a:rPr lang="en-GB" err="1">
                <a:solidFill>
                  <a:srgbClr val="FF0000"/>
                </a:solidFill>
              </a:rPr>
              <a:t>skupiny</a:t>
            </a:r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02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7BEC-EFEA-D44E-7872-E3A35E69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2024 Vaulting GUIDELINES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A3AAA-B8F6-0D85-4050-DFB395E59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EA958-4909-F59F-526B-0E0AECB68F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SK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SK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diagram of a group of people&#10;&#10;Description automatically generated">
            <a:extLst>
              <a:ext uri="{FF2B5EF4-FFF2-40B4-BE49-F238E27FC236}">
                <a16:creationId xmlns:a16="http://schemas.microsoft.com/office/drawing/2014/main" id="{94C1DF64-77C0-93E1-09CD-2542FC02D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40514"/>
          <a:stretch/>
        </p:blipFill>
        <p:spPr>
          <a:xfrm>
            <a:off x="1119485" y="1126401"/>
            <a:ext cx="6700384" cy="34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20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K"/>
              <a:t>FEI Vaulting Committee and Department</a:t>
            </a:r>
            <a:endParaRPr sz="2000"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2</a:t>
            </a:fld>
            <a:endParaRPr/>
          </a:p>
        </p:txBody>
      </p:sp>
      <p:sp>
        <p:nvSpPr>
          <p:cNvPr id="4" name="Google Shape;111;p23">
            <a:extLst>
              <a:ext uri="{FF2B5EF4-FFF2-40B4-BE49-F238E27FC236}">
                <a16:creationId xmlns:a16="http://schemas.microsoft.com/office/drawing/2014/main" id="{7DE9F15E-8017-59DB-74B4-878D50606052}"/>
              </a:ext>
            </a:extLst>
          </p:cNvPr>
          <p:cNvSpPr txBox="1"/>
          <p:nvPr/>
        </p:nvSpPr>
        <p:spPr>
          <a:xfrm>
            <a:off x="-714074" y="1463220"/>
            <a:ext cx="5910498" cy="3396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lvl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</a:pPr>
            <a:br>
              <a:rPr lang="sk-SK">
                <a:solidFill>
                  <a:srgbClr val="434343"/>
                </a:solidFill>
              </a:rPr>
            </a:br>
            <a:endParaRPr lang="en-SK">
              <a:solidFill>
                <a:srgbClr val="434343"/>
              </a:solidFill>
            </a:endParaRP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r>
              <a:rPr lang="en-GB" sz="1600">
                <a:solidFill>
                  <a:srgbClr val="434343"/>
                </a:solidFill>
              </a:rPr>
              <a:t>Ronan Murphy 	FEI Director of Dressage, </a:t>
            </a:r>
          </a:p>
          <a:p>
            <a:pPr marL="104140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</a:pPr>
            <a:r>
              <a:rPr lang="en-GB" sz="1600">
                <a:solidFill>
                  <a:srgbClr val="434343"/>
                </a:solidFill>
              </a:rPr>
              <a:t>				Para Equestrian and Vaulting</a:t>
            </a:r>
          </a:p>
          <a:p>
            <a:pPr marL="1371600" lvl="2" indent="-330200">
              <a:lnSpc>
                <a:spcPct val="115000"/>
              </a:lnSpc>
              <a:buClr>
                <a:srgbClr val="434343"/>
              </a:buClr>
              <a:buSzPts val="1600"/>
              <a:buFontTx/>
              <a:buChar char="■"/>
            </a:pPr>
            <a:r>
              <a:rPr lang="en-SK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Laetitia Gilliéron </a:t>
            </a:r>
            <a:r>
              <a:rPr lang="sk-SK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FEI </a:t>
            </a:r>
            <a:r>
              <a:rPr lang="sk-SK" sz="160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Vaulting</a:t>
            </a:r>
            <a:r>
              <a:rPr lang="sk-SK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k-SK" sz="160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</a:t>
            </a:r>
            <a:r>
              <a:rPr lang="sk-SK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Manager</a:t>
            </a: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r>
              <a:rPr lang="en-GB" sz="1600" err="1">
                <a:solidFill>
                  <a:srgbClr val="434343"/>
                </a:solidFill>
              </a:rPr>
              <a:t>Thya</a:t>
            </a:r>
            <a:r>
              <a:rPr lang="en-GB" sz="1600">
                <a:solidFill>
                  <a:srgbClr val="434343"/>
                </a:solidFill>
              </a:rPr>
              <a:t> Moritz 	FEI Education Administrator		</a:t>
            </a:r>
            <a:endParaRPr lang="en-GB">
              <a:solidFill>
                <a:srgbClr val="434343"/>
              </a:solidFill>
            </a:endParaRP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endParaRPr lang="en-GB">
              <a:solidFill>
                <a:srgbClr val="434343"/>
              </a:solidFill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BFCD2-060C-F8E2-145F-8356CD2A3CF2}"/>
              </a:ext>
            </a:extLst>
          </p:cNvPr>
          <p:cNvSpPr txBox="1"/>
          <p:nvPr/>
        </p:nvSpPr>
        <p:spPr>
          <a:xfrm>
            <a:off x="311700" y="1479521"/>
            <a:ext cx="5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K" b="1"/>
              <a:t>FEI Vaulting </a:t>
            </a:r>
            <a:r>
              <a:rPr lang="sk-SK" b="1"/>
              <a:t>Department</a:t>
            </a:r>
            <a:endParaRPr lang="en-GB" b="1"/>
          </a:p>
        </p:txBody>
      </p:sp>
      <p:sp>
        <p:nvSpPr>
          <p:cNvPr id="2" name="Google Shape;111;p23">
            <a:extLst>
              <a:ext uri="{FF2B5EF4-FFF2-40B4-BE49-F238E27FC236}">
                <a16:creationId xmlns:a16="http://schemas.microsoft.com/office/drawing/2014/main" id="{003C6D15-0372-777A-18CB-FB89EC108BB0}"/>
              </a:ext>
            </a:extLst>
          </p:cNvPr>
          <p:cNvSpPr txBox="1"/>
          <p:nvPr/>
        </p:nvSpPr>
        <p:spPr>
          <a:xfrm>
            <a:off x="3482885" y="1463220"/>
            <a:ext cx="5910498" cy="4564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lvl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</a:pPr>
            <a:br>
              <a:rPr lang="sk-SK">
                <a:solidFill>
                  <a:srgbClr val="434343"/>
                </a:solidFill>
              </a:rPr>
            </a:br>
            <a:endParaRPr lang="en-SK">
              <a:solidFill>
                <a:srgbClr val="434343"/>
              </a:solidFill>
            </a:endParaRP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r>
              <a:rPr lang="en-GB" sz="1600" err="1">
                <a:solidFill>
                  <a:srgbClr val="434343"/>
                </a:solidFill>
              </a:rPr>
              <a:t>Pavla</a:t>
            </a:r>
            <a:r>
              <a:rPr lang="en-GB" sz="1600">
                <a:solidFill>
                  <a:srgbClr val="434343"/>
                </a:solidFill>
              </a:rPr>
              <a:t> </a:t>
            </a:r>
            <a:r>
              <a:rPr lang="en-GB" sz="1600" err="1">
                <a:solidFill>
                  <a:srgbClr val="434343"/>
                </a:solidFill>
              </a:rPr>
              <a:t>Krauspe</a:t>
            </a:r>
            <a:r>
              <a:rPr lang="en-GB" sz="1600">
                <a:solidFill>
                  <a:srgbClr val="434343"/>
                </a:solidFill>
              </a:rPr>
              <a:t> (SVK) 		Chair VTC, FEI Board 						Member</a:t>
            </a: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r>
              <a:rPr lang="en-GB" sz="1600">
                <a:solidFill>
                  <a:srgbClr val="434343"/>
                </a:solidFill>
              </a:rPr>
              <a:t>Dietmar Otto (GER)		Deputy Chair VTC</a:t>
            </a: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r>
              <a:rPr lang="en-GB" sz="1600">
                <a:solidFill>
                  <a:srgbClr val="434343"/>
                </a:solidFill>
              </a:rPr>
              <a:t>Alejandra Orozco (MEX)	Member VTC</a:t>
            </a:r>
          </a:p>
          <a:p>
            <a:pPr marL="1371600" lvl="2" indent="-330200">
              <a:lnSpc>
                <a:spcPct val="115000"/>
              </a:lnSpc>
              <a:buClr>
                <a:srgbClr val="434343"/>
              </a:buClr>
              <a:buSzPts val="1600"/>
              <a:buFontTx/>
              <a:buChar char="■"/>
            </a:pPr>
            <a:r>
              <a:rPr lang="en-GB" sz="1600">
                <a:solidFill>
                  <a:srgbClr val="434343"/>
                </a:solidFill>
              </a:rPr>
              <a:t>Anna Anderson (SWE)		Member VTC</a:t>
            </a:r>
          </a:p>
          <a:p>
            <a:pPr marL="1371600" lvl="2" indent="-330200">
              <a:lnSpc>
                <a:spcPct val="115000"/>
              </a:lnSpc>
              <a:buClr>
                <a:srgbClr val="434343"/>
              </a:buClr>
              <a:buSzPts val="1600"/>
              <a:buFontTx/>
              <a:buChar char="■"/>
            </a:pPr>
            <a:r>
              <a:rPr lang="en-GB" sz="1600">
                <a:solidFill>
                  <a:srgbClr val="434343"/>
                </a:solidFill>
              </a:rPr>
              <a:t>Lise Berg (DEN)			Member VTC</a:t>
            </a:r>
          </a:p>
          <a:p>
            <a:pPr marL="1371600" lvl="2" indent="-330200">
              <a:lnSpc>
                <a:spcPct val="115000"/>
              </a:lnSpc>
              <a:buClr>
                <a:srgbClr val="434343"/>
              </a:buClr>
              <a:buSzPts val="1600"/>
              <a:buFontTx/>
              <a:buChar char="■"/>
            </a:pPr>
            <a:r>
              <a:rPr lang="en-GB" sz="1600">
                <a:solidFill>
                  <a:srgbClr val="434343"/>
                </a:solidFill>
              </a:rPr>
              <a:t>Lambert </a:t>
            </a:r>
            <a:r>
              <a:rPr lang="en-GB" sz="1600" err="1">
                <a:solidFill>
                  <a:srgbClr val="434343"/>
                </a:solidFill>
              </a:rPr>
              <a:t>Leclezio</a:t>
            </a:r>
            <a:r>
              <a:rPr lang="en-GB" sz="1600">
                <a:solidFill>
                  <a:srgbClr val="434343"/>
                </a:solidFill>
              </a:rPr>
              <a:t> (FRA)	Member VTC – Athlete 					representative</a:t>
            </a:r>
          </a:p>
          <a:p>
            <a:pPr marL="1371600" lvl="2" indent="-330200">
              <a:lnSpc>
                <a:spcPct val="115000"/>
              </a:lnSpc>
              <a:buClr>
                <a:srgbClr val="434343"/>
              </a:buClr>
              <a:buSzPts val="1600"/>
              <a:buFontTx/>
              <a:buChar char="■"/>
            </a:pPr>
            <a:endParaRPr lang="en-GB">
              <a:solidFill>
                <a:srgbClr val="434343"/>
              </a:solidFill>
            </a:endParaRP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endParaRPr lang="en-GB">
              <a:solidFill>
                <a:srgbClr val="434343"/>
              </a:solidFill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7DE9CC-1F3E-5D80-A6E0-3379BFAC2764}"/>
              </a:ext>
            </a:extLst>
          </p:cNvPr>
          <p:cNvSpPr txBox="1"/>
          <p:nvPr/>
        </p:nvSpPr>
        <p:spPr>
          <a:xfrm>
            <a:off x="4695678" y="1479521"/>
            <a:ext cx="5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K" b="1"/>
              <a:t>FEI Vaulting Technical Committe</a:t>
            </a:r>
            <a:r>
              <a:rPr lang="en-GB" b="1"/>
              <a:t>e</a:t>
            </a:r>
            <a:r>
              <a:rPr lang="en-SK" b="1"/>
              <a:t> (VTC)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861297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D0FCB-C0BB-117B-F53D-23D310EA6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S</a:t>
            </a:r>
            <a:r>
              <a:rPr lang="en-GB"/>
              <a:t>u</a:t>
            </a:r>
            <a:r>
              <a:rPr lang="en-SK"/>
              <a:t>mmary of changes at </a:t>
            </a:r>
            <a:r>
              <a:rPr lang="en-GB"/>
              <a:t>https://</a:t>
            </a:r>
            <a:r>
              <a:rPr lang="en-GB" err="1"/>
              <a:t>campus.fei.org</a:t>
            </a:r>
            <a:r>
              <a:rPr lang="en-GB"/>
              <a:t>/course/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BC08D-5896-2EA8-9D52-5E528FBC1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28CB0-5DE2-3578-0E77-0A56FB9FED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20</a:t>
            </a:fld>
            <a:endParaRPr lang="en-SK"/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2EFD532A-4930-2534-8D50-A2351D95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341" y="1623847"/>
            <a:ext cx="5842957" cy="2794850"/>
          </a:xfrm>
          <a:prstGeom prst="rect">
            <a:avLst/>
          </a:prstGeom>
        </p:spPr>
      </p:pic>
      <p:pic>
        <p:nvPicPr>
          <p:cNvPr id="8" name="Picture 7" descr="A screenshot of a search box&#10;&#10;Description automatically generated">
            <a:extLst>
              <a:ext uri="{FF2B5EF4-FFF2-40B4-BE49-F238E27FC236}">
                <a16:creationId xmlns:a16="http://schemas.microsoft.com/office/drawing/2014/main" id="{99EC621E-8E4B-CAAA-30BE-459EC4B0E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02" y="1002297"/>
            <a:ext cx="2822641" cy="34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21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3A2A3-5B42-DF4F-B5B1-14283E89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45" y="2340647"/>
            <a:ext cx="8254331" cy="375386"/>
          </a:xfrm>
        </p:spPr>
        <p:txBody>
          <a:bodyPr/>
          <a:lstStyle/>
          <a:p>
            <a:r>
              <a:rPr lang="en-GB" err="1"/>
              <a:t>Voltížne</a:t>
            </a:r>
            <a:r>
              <a:rPr lang="en-GB"/>
              <a:t> </a:t>
            </a:r>
            <a:r>
              <a:rPr lang="en-GB" err="1"/>
              <a:t>smernice</a:t>
            </a:r>
            <a:r>
              <a:rPr lang="en-GB"/>
              <a:t> SJF 2024 </a:t>
            </a:r>
            <a:br>
              <a:rPr lang="en-GB"/>
            </a:br>
            <a:r>
              <a:rPr lang="en-GB"/>
              <a:t>	</a:t>
            </a: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 </a:t>
            </a:r>
            <a:br>
              <a:rPr lang="en-GB"/>
            </a:br>
            <a:r>
              <a:rPr lang="en-GB" sz="1400" err="1"/>
              <a:t>Pavla</a:t>
            </a:r>
            <a:r>
              <a:rPr lang="en-GB" sz="1400"/>
              <a:t> </a:t>
            </a:r>
            <a:r>
              <a:rPr lang="en-GB" sz="1400" err="1"/>
              <a:t>Krauspe</a:t>
            </a:r>
            <a:r>
              <a:rPr lang="en-GB" sz="1400"/>
              <a:t>, 25.2.2024</a:t>
            </a:r>
            <a:br>
              <a:rPr lang="en-GB" sz="2500"/>
            </a:br>
            <a:br>
              <a:rPr lang="en-GB" sz="1000"/>
            </a:br>
            <a:endParaRPr lang="en-SK" sz="1000"/>
          </a:p>
        </p:txBody>
      </p:sp>
    </p:spTree>
    <p:extLst>
      <p:ext uri="{BB962C8B-B14F-4D97-AF65-F5344CB8AC3E}">
        <p14:creationId xmlns:p14="http://schemas.microsoft.com/office/powerpoint/2010/main" val="1145744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A24AC-B635-25B3-4483-D820582FF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FEI A SJF V</a:t>
            </a:r>
            <a:r>
              <a:rPr lang="en-GB"/>
              <a:t>o</a:t>
            </a:r>
            <a:r>
              <a:rPr lang="en-SK"/>
              <a:t>ltížne Smernice – hlavné zmeny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4A9EE-BF17-F640-FC02-F13DB87DB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700" b="1" dirty="0" err="1"/>
              <a:t>Známka</a:t>
            </a:r>
            <a:r>
              <a:rPr lang="en-GB" sz="1700" b="1" dirty="0"/>
              <a:t> za </a:t>
            </a:r>
            <a:r>
              <a:rPr lang="en-GB" sz="1700" b="1" dirty="0" err="1"/>
              <a:t>koňa</a:t>
            </a:r>
            <a:r>
              <a:rPr lang="en-GB" sz="1700" b="1" dirty="0"/>
              <a:t>: </a:t>
            </a:r>
          </a:p>
          <a:p>
            <a:pPr lvl="1"/>
            <a:r>
              <a:rPr lang="en-GB" sz="1700" b="1" dirty="0" err="1"/>
              <a:t>Zhodnotenie</a:t>
            </a:r>
            <a:r>
              <a:rPr lang="en-GB" sz="1700" b="1" dirty="0"/>
              <a:t> </a:t>
            </a:r>
            <a:r>
              <a:rPr lang="en-GB" sz="1700" b="1" dirty="0" err="1"/>
              <a:t>klusového</a:t>
            </a:r>
            <a:r>
              <a:rPr lang="en-GB" sz="1700" b="1" dirty="0"/>
              <a:t> </a:t>
            </a:r>
            <a:r>
              <a:rPr lang="en-GB" sz="1700" b="1" dirty="0" err="1"/>
              <a:t>kolečka</a:t>
            </a:r>
            <a:r>
              <a:rPr lang="en-GB" sz="1700" b="1" dirty="0"/>
              <a:t> </a:t>
            </a:r>
            <a:r>
              <a:rPr lang="en-GB" sz="1700" dirty="0"/>
              <a:t>– </a:t>
            </a:r>
            <a:r>
              <a:rPr lang="en-GB" sz="1700" dirty="0" err="1"/>
              <a:t>žiadna</a:t>
            </a:r>
            <a:r>
              <a:rPr lang="en-GB" sz="1700" dirty="0"/>
              <a:t> </a:t>
            </a:r>
            <a:r>
              <a:rPr lang="en-GB" sz="1700" dirty="0" err="1"/>
              <a:t>zrážka</a:t>
            </a:r>
            <a:r>
              <a:rPr lang="en-GB" sz="1700" dirty="0"/>
              <a:t> </a:t>
            </a:r>
            <a:r>
              <a:rPr lang="en-GB" sz="1700" dirty="0" err="1"/>
              <a:t>ak</a:t>
            </a:r>
            <a:r>
              <a:rPr lang="en-GB" sz="1700" dirty="0"/>
              <a:t> je </a:t>
            </a:r>
            <a:r>
              <a:rPr lang="en-GB" sz="1700" dirty="0" err="1"/>
              <a:t>klusové</a:t>
            </a:r>
            <a:r>
              <a:rPr lang="en-GB" sz="1700" dirty="0"/>
              <a:t> </a:t>
            </a:r>
            <a:r>
              <a:rPr lang="en-GB" sz="1700" dirty="0" err="1"/>
              <a:t>kolečko</a:t>
            </a:r>
            <a:r>
              <a:rPr lang="en-GB" sz="1700" dirty="0"/>
              <a:t> </a:t>
            </a:r>
            <a:r>
              <a:rPr lang="en-GB" sz="1700" dirty="0" err="1"/>
              <a:t>prerušené</a:t>
            </a:r>
            <a:r>
              <a:rPr lang="en-GB" sz="1700" dirty="0"/>
              <a:t> </a:t>
            </a:r>
            <a:r>
              <a:rPr lang="en-GB" sz="1700" dirty="0" err="1"/>
              <a:t>iným</a:t>
            </a:r>
            <a:r>
              <a:rPr lang="en-GB" sz="1700" dirty="0"/>
              <a:t> </a:t>
            </a:r>
            <a:r>
              <a:rPr lang="en-GB" sz="1700" dirty="0" err="1"/>
              <a:t>chodom</a:t>
            </a:r>
            <a:endParaRPr lang="en-GB" sz="1700" dirty="0"/>
          </a:p>
          <a:p>
            <a:pPr lvl="1"/>
            <a:r>
              <a:rPr lang="en-GB" sz="1700" b="1" dirty="0"/>
              <a:t>A2 </a:t>
            </a:r>
            <a:r>
              <a:rPr lang="en-GB" sz="1700" dirty="0"/>
              <a:t>– </a:t>
            </a:r>
            <a:r>
              <a:rPr lang="en-GB" sz="1700" dirty="0" err="1"/>
              <a:t>Voltížna</a:t>
            </a:r>
            <a:r>
              <a:rPr lang="en-GB" sz="1700" dirty="0"/>
              <a:t> </a:t>
            </a:r>
            <a:r>
              <a:rPr lang="en-GB" sz="1700" dirty="0" err="1"/>
              <a:t>schopnosť</a:t>
            </a:r>
            <a:r>
              <a:rPr lang="en-GB" sz="1700" dirty="0"/>
              <a:t> </a:t>
            </a:r>
            <a:r>
              <a:rPr lang="en-GB" sz="1700" dirty="0" err="1"/>
              <a:t>koňa</a:t>
            </a:r>
            <a:r>
              <a:rPr lang="en-GB" sz="1700" dirty="0"/>
              <a:t> – 3 </a:t>
            </a:r>
            <a:r>
              <a:rPr lang="en-GB" sz="1700" dirty="0" err="1"/>
              <a:t>separátne</a:t>
            </a:r>
            <a:r>
              <a:rPr lang="en-GB" sz="1700" dirty="0"/>
              <a:t> </a:t>
            </a:r>
            <a:r>
              <a:rPr lang="en-GB" sz="1700" dirty="0" err="1"/>
              <a:t>známky</a:t>
            </a:r>
            <a:r>
              <a:rPr lang="en-GB" sz="1700" dirty="0"/>
              <a:t> </a:t>
            </a:r>
          </a:p>
          <a:p>
            <a:pPr lvl="2"/>
            <a:r>
              <a:rPr lang="en-GB" sz="1700" dirty="0" err="1"/>
              <a:t>Ochota</a:t>
            </a:r>
            <a:r>
              <a:rPr lang="en-GB" sz="1700" dirty="0"/>
              <a:t> a </a:t>
            </a:r>
            <a:r>
              <a:rPr lang="en-GB" sz="1700" dirty="0" err="1"/>
              <a:t>poslušnoť</a:t>
            </a:r>
            <a:r>
              <a:rPr lang="en-GB" sz="1700" dirty="0"/>
              <a:t> (50%)</a:t>
            </a:r>
          </a:p>
          <a:p>
            <a:pPr lvl="2"/>
            <a:r>
              <a:rPr lang="en-GB" sz="1700" dirty="0" err="1"/>
              <a:t>Rovnaváha</a:t>
            </a:r>
            <a:r>
              <a:rPr lang="en-GB" sz="1700" dirty="0"/>
              <a:t> v </a:t>
            </a:r>
            <a:r>
              <a:rPr lang="en-GB" sz="1700" dirty="0" err="1"/>
              <a:t>tempe</a:t>
            </a:r>
            <a:r>
              <a:rPr lang="en-GB" sz="1700" dirty="0"/>
              <a:t> (25%)</a:t>
            </a:r>
          </a:p>
          <a:p>
            <a:pPr lvl="2"/>
            <a:r>
              <a:rPr lang="en-GB" sz="1700" dirty="0" err="1"/>
              <a:t>Rovnováha</a:t>
            </a:r>
            <a:r>
              <a:rPr lang="en-GB" sz="1700" dirty="0"/>
              <a:t> </a:t>
            </a:r>
            <a:r>
              <a:rPr lang="en-GB" sz="1700" dirty="0" err="1"/>
              <a:t>na</a:t>
            </a:r>
            <a:r>
              <a:rPr lang="en-GB" sz="1700" dirty="0"/>
              <a:t> </a:t>
            </a:r>
            <a:r>
              <a:rPr lang="en-GB" sz="1700" dirty="0" err="1"/>
              <a:t>kruhu</a:t>
            </a:r>
            <a:r>
              <a:rPr lang="en-GB" sz="1700" dirty="0"/>
              <a:t> (25%)</a:t>
            </a:r>
          </a:p>
          <a:p>
            <a:endParaRPr lang="en-GB" sz="1700" b="1" dirty="0"/>
          </a:p>
          <a:p>
            <a:r>
              <a:rPr lang="en-GB" sz="1700" b="1" dirty="0" err="1"/>
              <a:t>Povinná</a:t>
            </a:r>
            <a:r>
              <a:rPr lang="en-GB" sz="1700" b="1" dirty="0"/>
              <a:t> </a:t>
            </a:r>
            <a:r>
              <a:rPr lang="en-GB" sz="1700" b="1" dirty="0" err="1"/>
              <a:t>zostava</a:t>
            </a:r>
            <a:r>
              <a:rPr lang="en-GB" sz="1700" b="1" dirty="0"/>
              <a:t>:</a:t>
            </a:r>
          </a:p>
          <a:p>
            <a:pPr lvl="1"/>
            <a:r>
              <a:rPr lang="en-GB" sz="1700" dirty="0" err="1"/>
              <a:t>Zášvih</a:t>
            </a:r>
            <a:r>
              <a:rPr lang="en-GB" sz="1700" dirty="0"/>
              <a:t> a </a:t>
            </a:r>
            <a:r>
              <a:rPr lang="en-GB" sz="1700" dirty="0" err="1"/>
              <a:t>spätný</a:t>
            </a:r>
            <a:r>
              <a:rPr lang="en-GB" sz="1700" dirty="0"/>
              <a:t> </a:t>
            </a:r>
            <a:r>
              <a:rPr lang="en-GB" sz="1700" dirty="0" err="1"/>
              <a:t>zášvih</a:t>
            </a:r>
            <a:r>
              <a:rPr lang="en-GB" sz="1700" dirty="0"/>
              <a:t> </a:t>
            </a:r>
            <a:r>
              <a:rPr lang="en-GB" sz="1700" dirty="0" err="1"/>
              <a:t>sú</a:t>
            </a:r>
            <a:r>
              <a:rPr lang="en-GB" sz="1700" dirty="0"/>
              <a:t> bez </a:t>
            </a:r>
            <a:r>
              <a:rPr lang="en-GB" sz="1700" dirty="0" err="1"/>
              <a:t>špecifikácie</a:t>
            </a:r>
            <a:r>
              <a:rPr lang="en-GB" sz="1700" dirty="0"/>
              <a:t> </a:t>
            </a:r>
            <a:r>
              <a:rPr lang="en-GB" sz="1700" dirty="0" err="1"/>
              <a:t>nôh</a:t>
            </a:r>
            <a:r>
              <a:rPr lang="en-GB" sz="1700" dirty="0"/>
              <a:t> </a:t>
            </a:r>
            <a:r>
              <a:rPr lang="en-GB" sz="1700" dirty="0" err="1"/>
              <a:t>spolu</a:t>
            </a:r>
            <a:r>
              <a:rPr lang="en-GB" sz="1700" dirty="0"/>
              <a:t> </a:t>
            </a:r>
            <a:r>
              <a:rPr lang="en-GB" sz="1700" dirty="0" err="1"/>
              <a:t>alebo</a:t>
            </a:r>
            <a:r>
              <a:rPr lang="en-GB" sz="1700" dirty="0"/>
              <a:t> od </a:t>
            </a:r>
            <a:r>
              <a:rPr lang="en-GB" sz="1700" dirty="0" err="1"/>
              <a:t>seba</a:t>
            </a:r>
            <a:endParaRPr lang="en-GB" sz="1700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2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77C76-7B6C-84EF-6181-84AE3BDB4F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22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7770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A24AC-B635-25B3-4483-D820582FF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FEI A SJF V</a:t>
            </a:r>
            <a:r>
              <a:rPr lang="en-GB"/>
              <a:t>o</a:t>
            </a:r>
            <a:r>
              <a:rPr lang="en-SK"/>
              <a:t>ltížne Smernice – hlavné zmeny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4A9EE-BF17-F640-FC02-F13DB87D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40599"/>
            <a:ext cx="9093557" cy="3991026"/>
          </a:xfrm>
        </p:spPr>
        <p:txBody>
          <a:bodyPr>
            <a:normAutofit/>
          </a:bodyPr>
          <a:lstStyle/>
          <a:p>
            <a:r>
              <a:rPr lang="sk-SK" sz="1700" b="1" dirty="0"/>
              <a:t>Voľná zostava</a:t>
            </a:r>
            <a:r>
              <a:rPr lang="sk-SK" sz="1700" dirty="0"/>
              <a:t>: </a:t>
            </a:r>
          </a:p>
          <a:p>
            <a:pPr lvl="1"/>
            <a:r>
              <a:rPr lang="sk-SK" sz="1700" b="1" dirty="0" err="1"/>
              <a:t>Obtiažnosť</a:t>
            </a:r>
            <a:r>
              <a:rPr lang="sk-SK" sz="1700" b="1" dirty="0"/>
              <a:t>: </a:t>
            </a:r>
            <a:r>
              <a:rPr lang="sk-SK" sz="1700" dirty="0"/>
              <a:t>žiadna </a:t>
            </a:r>
            <a:r>
              <a:rPr lang="sk-SK" sz="1700" dirty="0" err="1"/>
              <a:t>obtiažnosť</a:t>
            </a:r>
            <a:r>
              <a:rPr lang="sk-SK" sz="1700" dirty="0"/>
              <a:t> v skupinách ani dvojiciach v 1*</a:t>
            </a:r>
            <a:br>
              <a:rPr lang="sk-SK" sz="1700" dirty="0"/>
            </a:br>
            <a:r>
              <a:rPr lang="sk-SK" sz="1700" dirty="0"/>
              <a:t>	SJF?</a:t>
            </a:r>
          </a:p>
          <a:p>
            <a:pPr marL="596900" lvl="1" indent="0">
              <a:buNone/>
            </a:pPr>
            <a:endParaRPr lang="sk-SK" sz="1700" dirty="0"/>
          </a:p>
          <a:p>
            <a:pPr lvl="1"/>
            <a:r>
              <a:rPr lang="sk-SK" sz="1700" b="1" dirty="0"/>
              <a:t>Umelecký dojem </a:t>
            </a:r>
          </a:p>
          <a:p>
            <a:pPr lvl="2"/>
            <a:r>
              <a:rPr lang="sk-SK" sz="1700" dirty="0"/>
              <a:t>Predstavenie novej známky Zohľadnenie koňa (</a:t>
            </a:r>
            <a:r>
              <a:rPr lang="sk-SK" sz="1700" dirty="0" err="1"/>
              <a:t>CoH</a:t>
            </a:r>
            <a:r>
              <a:rPr lang="sk-SK" sz="1700" dirty="0"/>
              <a:t>) – všetky kategórie</a:t>
            </a:r>
          </a:p>
          <a:p>
            <a:pPr lvl="2"/>
            <a:r>
              <a:rPr lang="sk-SK" sz="1700" dirty="0"/>
              <a:t>Upravené požiadavky v C1 (Rôznorodosť cvičení) – všetky kategórie</a:t>
            </a:r>
          </a:p>
          <a:p>
            <a:pPr lvl="2"/>
            <a:r>
              <a:rPr lang="sk-SK" sz="1700" dirty="0"/>
              <a:t>Detailnejší popis požiadaviek v C2 (rôznorodosť pozícií)  – Skupiny, PDD</a:t>
            </a:r>
          </a:p>
          <a:p>
            <a:pPr lvl="2"/>
            <a:r>
              <a:rPr lang="sk-SK" sz="1700" dirty="0"/>
              <a:t>Nový popis pre C3 – </a:t>
            </a:r>
            <a:r>
              <a:rPr lang="sk-SK" sz="1700" dirty="0" err="1"/>
              <a:t>ť</a:t>
            </a:r>
            <a:r>
              <a:rPr lang="sk-SK" sz="1700" dirty="0"/>
              <a:t> kompozície – všetky kategórie</a:t>
            </a:r>
          </a:p>
          <a:p>
            <a:pPr lvl="2"/>
            <a:r>
              <a:rPr lang="sk-SK" sz="1700" dirty="0"/>
              <a:t>Zmeny v percentách </a:t>
            </a:r>
            <a:r>
              <a:rPr lang="sk-SK" sz="1700" dirty="0" err="1"/>
              <a:t>CoH</a:t>
            </a:r>
            <a:r>
              <a:rPr lang="sk-SK" sz="1700" dirty="0"/>
              <a:t>, C1, C2, C3, C4  - všetky </a:t>
            </a:r>
            <a:r>
              <a:rPr lang="sk-SK" sz="1700" dirty="0" err="1"/>
              <a:t>kateg</a:t>
            </a:r>
            <a:r>
              <a:rPr lang="sk-SK" sz="1700" dirty="0"/>
              <a:t>=orie</a:t>
            </a:r>
          </a:p>
          <a:p>
            <a:pPr lvl="2"/>
            <a:r>
              <a:rPr lang="sk-SK" sz="1700" dirty="0"/>
              <a:t>Trojice nie sú povinné v skupinách 2*/3* a v 1* sú zakázané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2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77C76-7B6C-84EF-6181-84AE3BDB4F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23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35316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6A495-39EB-3ABE-EEE9-A41C191EE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78183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SK" dirty="0"/>
              <a:t>2024 Smernice – A3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99AFE-7F9E-6692-D80F-98085FCFF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33BBC-90A8-F368-9365-59180B014B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24</a:t>
            </a:fld>
            <a:endParaRPr lang="en-SK"/>
          </a:p>
        </p:txBody>
      </p:sp>
      <p:pic>
        <p:nvPicPr>
          <p:cNvPr id="8" name="Picture 7" descr="A paper with text on it&#10;&#10;Description automatically generated">
            <a:extLst>
              <a:ext uri="{FF2B5EF4-FFF2-40B4-BE49-F238E27FC236}">
                <a16:creationId xmlns:a16="http://schemas.microsoft.com/office/drawing/2014/main" id="{90E55239-56B1-D2EF-79BE-B1847604D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76" y="897648"/>
            <a:ext cx="7655414" cy="4159169"/>
          </a:xfrm>
          <a:prstGeom prst="rect">
            <a:avLst/>
          </a:prstGeom>
        </p:spPr>
      </p:pic>
      <p:sp>
        <p:nvSpPr>
          <p:cNvPr id="5" name="Doughnut 4">
            <a:extLst>
              <a:ext uri="{FF2B5EF4-FFF2-40B4-BE49-F238E27FC236}">
                <a16:creationId xmlns:a16="http://schemas.microsoft.com/office/drawing/2014/main" id="{F48582F3-8FE8-F64B-396C-5309DEF6F03B}"/>
              </a:ext>
            </a:extLst>
          </p:cNvPr>
          <p:cNvSpPr/>
          <p:nvPr/>
        </p:nvSpPr>
        <p:spPr>
          <a:xfrm>
            <a:off x="223520" y="1853514"/>
            <a:ext cx="8248938" cy="2137511"/>
          </a:xfrm>
          <a:prstGeom prst="donut">
            <a:avLst>
              <a:gd name="adj" fmla="val 101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0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BA08-2E70-F8C2-AF76-65D12FEDB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 dirty="0"/>
              <a:t>2024 Smernice – A3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2B968-0120-D86B-C14C-C0554B302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0D8AF-12D7-1E50-0E30-E3271976BC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25</a:t>
            </a:fld>
            <a:endParaRPr lang="en-SK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9CB0B37-14FC-487E-3A4F-46D041122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33" y="1261968"/>
            <a:ext cx="5881994" cy="335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82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6A495-39EB-3ABE-EEE9-A41C191E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2024 Vaulting Guidelines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99AFE-7F9E-6692-D80F-98085FCFF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Horse score</a:t>
            </a:r>
          </a:p>
          <a:p>
            <a:pPr lvl="1"/>
            <a:r>
              <a:rPr lang="en-GB"/>
              <a:t>2.1. General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33BBC-90A8-F368-9365-59180B014B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26</a:t>
            </a:fld>
            <a:endParaRPr lang="en-SK"/>
          </a:p>
        </p:txBody>
      </p:sp>
      <p:pic>
        <p:nvPicPr>
          <p:cNvPr id="6" name="Picture 5" descr="A close-up of a computer code&#10;&#10;Description automatically generated">
            <a:extLst>
              <a:ext uri="{FF2B5EF4-FFF2-40B4-BE49-F238E27FC236}">
                <a16:creationId xmlns:a16="http://schemas.microsoft.com/office/drawing/2014/main" id="{4A1E37B2-10B2-E31B-7876-EE2250110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99" y="1799038"/>
            <a:ext cx="8100553" cy="23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86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5985-A648-0F3B-24AE-06A625C72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 dirty="0"/>
              <a:t>2024 Smernice – listina kôň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31ACD-B11D-F47B-DFDD-974E8BE34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5B3A8-6C5C-B107-F11E-119FEC19A2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27</a:t>
            </a:fld>
            <a:endParaRPr lang="en-SK"/>
          </a:p>
        </p:txBody>
      </p:sp>
      <p:pic>
        <p:nvPicPr>
          <p:cNvPr id="7" name="Picture 6" descr="A paper with text and numbers&#10;&#10;Description automatically generated">
            <a:extLst>
              <a:ext uri="{FF2B5EF4-FFF2-40B4-BE49-F238E27FC236}">
                <a16:creationId xmlns:a16="http://schemas.microsoft.com/office/drawing/2014/main" id="{C0E46A0E-FC3E-11BD-EDF8-96964C159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3284"/>
            <a:ext cx="4233541" cy="501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22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6A495-39EB-3ABE-EEE9-A41C191E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2024 Vaulting Guidelines – A2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99AFE-7F9E-6692-D80F-98085FCFF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Horse score</a:t>
            </a:r>
          </a:p>
          <a:p>
            <a:pPr lvl="1"/>
            <a:r>
              <a:rPr lang="en-GB"/>
              <a:t>2.3. Vault Ability of the Horse – each criteria has a </a:t>
            </a:r>
            <a:r>
              <a:rPr lang="en-GB" b="1"/>
              <a:t>separate Reference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33BBC-90A8-F368-9365-59180B014B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28</a:t>
            </a:fld>
            <a:endParaRPr lang="en-SK"/>
          </a:p>
        </p:txBody>
      </p:sp>
      <p:pic>
        <p:nvPicPr>
          <p:cNvPr id="7" name="Picture 6" descr="A close-up of a test&#10;&#10;Description automatically generated">
            <a:extLst>
              <a:ext uri="{FF2B5EF4-FFF2-40B4-BE49-F238E27FC236}">
                <a16:creationId xmlns:a16="http://schemas.microsoft.com/office/drawing/2014/main" id="{02162986-6549-C60E-7093-E845ED505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5" y="1862395"/>
            <a:ext cx="8195733" cy="27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71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4F97-8339-9B47-D76B-066B4F394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 dirty="0"/>
              <a:t>2024 Smernice – Povinná zostava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C1EE2-5155-A3B1-715D-1AB465563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842" y="1017725"/>
            <a:ext cx="8520600" cy="3416400"/>
          </a:xfrm>
        </p:spPr>
        <p:txBody>
          <a:bodyPr/>
          <a:lstStyle/>
          <a:p>
            <a:r>
              <a:rPr lang="en-GB" dirty="0" err="1"/>
              <a:t>Žiadne</a:t>
            </a:r>
            <a:r>
              <a:rPr lang="en-GB" dirty="0"/>
              <a:t> </a:t>
            </a:r>
            <a:r>
              <a:rPr lang="en-GB" dirty="0" err="1"/>
              <a:t>zásadné</a:t>
            </a:r>
            <a:r>
              <a:rPr lang="en-GB" dirty="0"/>
              <a:t> </a:t>
            </a:r>
            <a:r>
              <a:rPr lang="en-GB" dirty="0" err="1"/>
              <a:t>zmeny</a:t>
            </a:r>
            <a:r>
              <a:rPr lang="en-GB" dirty="0"/>
              <a:t> </a:t>
            </a:r>
            <a:r>
              <a:rPr lang="en-GB" dirty="0" err="1"/>
              <a:t>voči</a:t>
            </a:r>
            <a:r>
              <a:rPr lang="en-GB" dirty="0"/>
              <a:t> 2023 </a:t>
            </a:r>
            <a:r>
              <a:rPr lang="en-GB" dirty="0" err="1"/>
              <a:t>neboli</a:t>
            </a:r>
            <a:r>
              <a:rPr lang="en-GB" dirty="0"/>
              <a:t> </a:t>
            </a:r>
            <a:r>
              <a:rPr lang="en-GB" dirty="0" err="1"/>
              <a:t>prijaté</a:t>
            </a:r>
            <a:endParaRPr lang="en-GB" dirty="0"/>
          </a:p>
          <a:p>
            <a:pPr lvl="1"/>
            <a:r>
              <a:rPr lang="en-GB" sz="1700" dirty="0" err="1"/>
              <a:t>Zášvih</a:t>
            </a:r>
            <a:r>
              <a:rPr lang="en-GB" sz="1700" dirty="0"/>
              <a:t> a </a:t>
            </a:r>
            <a:r>
              <a:rPr lang="en-GB" sz="1700" dirty="0" err="1"/>
              <a:t>spätný</a:t>
            </a:r>
            <a:r>
              <a:rPr lang="en-GB" sz="1700" dirty="0"/>
              <a:t> </a:t>
            </a:r>
            <a:r>
              <a:rPr lang="en-GB" sz="1700" dirty="0" err="1"/>
              <a:t>zášvih</a:t>
            </a:r>
            <a:r>
              <a:rPr lang="en-GB" sz="1700" dirty="0"/>
              <a:t> </a:t>
            </a:r>
            <a:r>
              <a:rPr lang="en-GB" sz="1700" dirty="0" err="1"/>
              <a:t>sú</a:t>
            </a:r>
            <a:r>
              <a:rPr lang="en-GB" sz="1700" dirty="0"/>
              <a:t> bez </a:t>
            </a:r>
            <a:r>
              <a:rPr lang="en-GB" sz="1700" dirty="0" err="1"/>
              <a:t>špecifikácie</a:t>
            </a:r>
            <a:r>
              <a:rPr lang="en-GB" sz="1700" dirty="0"/>
              <a:t> </a:t>
            </a:r>
            <a:r>
              <a:rPr lang="en-GB" sz="1700" dirty="0" err="1"/>
              <a:t>nôh</a:t>
            </a:r>
            <a:r>
              <a:rPr lang="en-GB" sz="1700" dirty="0"/>
              <a:t> </a:t>
            </a:r>
            <a:r>
              <a:rPr lang="en-GB" sz="1700" dirty="0" err="1"/>
              <a:t>spolu</a:t>
            </a:r>
            <a:r>
              <a:rPr lang="en-GB" sz="1700" dirty="0"/>
              <a:t> </a:t>
            </a:r>
            <a:r>
              <a:rPr lang="en-GB" sz="1700" dirty="0" err="1"/>
              <a:t>alebo</a:t>
            </a:r>
            <a:r>
              <a:rPr lang="en-GB" sz="1700" dirty="0"/>
              <a:t> od </a:t>
            </a:r>
            <a:r>
              <a:rPr lang="en-GB" sz="1700" dirty="0" err="1"/>
              <a:t>seba</a:t>
            </a:r>
            <a:r>
              <a:rPr lang="en-GB" sz="1700" dirty="0"/>
              <a:t> </a:t>
            </a:r>
          </a:p>
          <a:p>
            <a:pPr lvl="2"/>
            <a:r>
              <a:rPr lang="en-GB" sz="1700" dirty="0" err="1"/>
              <a:t>Neuplatňuje</a:t>
            </a:r>
            <a:r>
              <a:rPr lang="en-GB" sz="1700" dirty="0"/>
              <a:t> </a:t>
            </a:r>
            <a:r>
              <a:rPr lang="en-GB" sz="1700" dirty="0" err="1"/>
              <a:t>sa</a:t>
            </a:r>
            <a:r>
              <a:rPr lang="en-GB" sz="1700" dirty="0"/>
              <a:t> </a:t>
            </a:r>
            <a:r>
              <a:rPr lang="en-GB" sz="1700" dirty="0" err="1"/>
              <a:t>zrážka</a:t>
            </a:r>
            <a:endParaRPr lang="en-GB" sz="1700" dirty="0"/>
          </a:p>
          <a:p>
            <a:pPr lvl="1"/>
            <a:r>
              <a:rPr lang="en-GB" sz="1700" dirty="0" err="1"/>
              <a:t>Odskočenie</a:t>
            </a:r>
            <a:r>
              <a:rPr lang="en-GB" sz="1700" dirty="0"/>
              <a:t> – </a:t>
            </a:r>
            <a:r>
              <a:rPr lang="en-GB" sz="1700" dirty="0" err="1"/>
              <a:t>Referenčná</a:t>
            </a:r>
            <a:r>
              <a:rPr lang="en-GB" sz="1700" dirty="0"/>
              <a:t> </a:t>
            </a:r>
            <a:r>
              <a:rPr lang="en-GB" sz="1700" dirty="0" err="1"/>
              <a:t>známka</a:t>
            </a:r>
            <a:r>
              <a:rPr lang="en-GB" sz="1700" dirty="0"/>
              <a:t> 6 – </a:t>
            </a:r>
            <a:r>
              <a:rPr lang="en-GB" sz="1700" dirty="0" err="1"/>
              <a:t>doplnenie</a:t>
            </a:r>
            <a:endParaRPr lang="en-GB" sz="1700" dirty="0"/>
          </a:p>
          <a:p>
            <a:pPr lvl="1"/>
            <a:r>
              <a:rPr lang="en-GB" sz="1700" dirty="0" err="1"/>
              <a:t>Stoj</a:t>
            </a:r>
            <a:r>
              <a:rPr lang="en-GB" sz="1700" dirty="0"/>
              <a:t>, </a:t>
            </a:r>
            <a:r>
              <a:rPr lang="en-GB" sz="1700" dirty="0" err="1"/>
              <a:t>strih</a:t>
            </a:r>
            <a:r>
              <a:rPr lang="en-GB" sz="1700" dirty="0"/>
              <a:t> spat – </a:t>
            </a:r>
            <a:r>
              <a:rPr lang="en-GB" sz="1700" dirty="0" err="1"/>
              <a:t>doplnenie</a:t>
            </a:r>
            <a:r>
              <a:rPr lang="en-GB" sz="1700" dirty="0"/>
              <a:t> </a:t>
            </a:r>
            <a:r>
              <a:rPr lang="en-GB" sz="1700" dirty="0" err="1"/>
              <a:t>textu</a:t>
            </a:r>
            <a:r>
              <a:rPr lang="en-GB" sz="1700" dirty="0"/>
              <a:t> – </a:t>
            </a:r>
            <a:r>
              <a:rPr lang="en-GB" sz="1700" dirty="0" err="1"/>
              <a:t>nemení</a:t>
            </a:r>
            <a:r>
              <a:rPr lang="en-GB" sz="1700" dirty="0"/>
              <a:t> </a:t>
            </a:r>
            <a:r>
              <a:rPr lang="en-GB" sz="1700" dirty="0" err="1"/>
              <a:t>sa</a:t>
            </a:r>
            <a:r>
              <a:rPr lang="en-GB" sz="1700" dirty="0"/>
              <a:t> </a:t>
            </a:r>
            <a:r>
              <a:rPr lang="en-GB" sz="1700" dirty="0" err="1"/>
              <a:t>význam</a:t>
            </a:r>
            <a:r>
              <a:rPr lang="en-GB" sz="1700" dirty="0"/>
              <a:t> </a:t>
            </a:r>
            <a:r>
              <a:rPr lang="en-GB" sz="1700" dirty="0" err="1"/>
              <a:t>hodnotenia</a:t>
            </a:r>
            <a:endParaRPr lang="en-GB" sz="1700" dirty="0"/>
          </a:p>
          <a:p>
            <a:pPr lvl="2"/>
            <a:endParaRPr lang="en-GB" sz="1700" dirty="0"/>
          </a:p>
          <a:p>
            <a:pPr marL="1054100" lvl="2" indent="0">
              <a:buNone/>
            </a:pPr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6A4BB-F675-9CA1-E779-78CCD46BED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29</a:t>
            </a:fld>
            <a:endParaRPr lang="en-SK"/>
          </a:p>
        </p:txBody>
      </p:sp>
      <p:pic>
        <p:nvPicPr>
          <p:cNvPr id="7" name="Picture 6" descr="A diagram of a person's body&#10;&#10;Description automatically generated">
            <a:extLst>
              <a:ext uri="{FF2B5EF4-FFF2-40B4-BE49-F238E27FC236}">
                <a16:creationId xmlns:a16="http://schemas.microsoft.com/office/drawing/2014/main" id="{AEDDE52E-1769-86C0-4A1D-C63EE8090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151" y="2725925"/>
            <a:ext cx="3332007" cy="212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14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8387-5CB2-C26C-0EB9-CDB57AE51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714EB-B28E-01C8-5737-2C0328241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1800"/>
              <a:t>15:00	</a:t>
            </a:r>
            <a:r>
              <a:rPr lang="en-GB" sz="1800" err="1"/>
              <a:t>Uvítanie</a:t>
            </a:r>
            <a:r>
              <a:rPr lang="en-GB" sz="1800"/>
              <a:t> a </a:t>
            </a:r>
            <a:r>
              <a:rPr lang="en-GB" sz="1800" err="1"/>
              <a:t>registrácia</a:t>
            </a:r>
            <a:br>
              <a:rPr lang="en-GB" sz="1800"/>
            </a:br>
            <a:br>
              <a:rPr lang="en-GB" sz="1800"/>
            </a:br>
            <a:r>
              <a:rPr lang="en-GB" sz="1800"/>
              <a:t>15:10	</a:t>
            </a:r>
            <a:r>
              <a:rPr lang="en-GB" sz="1800" err="1"/>
              <a:t>Pravidlá</a:t>
            </a:r>
            <a:r>
              <a:rPr lang="en-GB" sz="1800"/>
              <a:t> 2024 – </a:t>
            </a:r>
            <a:r>
              <a:rPr lang="en-GB" sz="1800" err="1"/>
              <a:t>zmeny</a:t>
            </a:r>
            <a:r>
              <a:rPr lang="en-GB" sz="1800"/>
              <a:t> v SJF </a:t>
            </a:r>
            <a:r>
              <a:rPr lang="en-GB" sz="1800" err="1"/>
              <a:t>pravidlách</a:t>
            </a:r>
            <a:r>
              <a:rPr lang="en-GB" sz="1800"/>
              <a:t> + </a:t>
            </a:r>
            <a:r>
              <a:rPr lang="en-GB" sz="1800" err="1"/>
              <a:t>Kvalifikačné</a:t>
            </a:r>
            <a:r>
              <a:rPr lang="en-GB" sz="1800"/>
              <a:t> </a:t>
            </a:r>
            <a:r>
              <a:rPr lang="en-GB" sz="1800" err="1"/>
              <a:t>kritéria</a:t>
            </a:r>
            <a:r>
              <a:rPr lang="en-GB" sz="1800"/>
              <a:t> FEI pre 2024</a:t>
            </a:r>
            <a:br>
              <a:rPr lang="en-GB" sz="1800"/>
            </a:br>
            <a:endParaRPr lang="en-GB" sz="1800"/>
          </a:p>
          <a:p>
            <a:pPr marL="114300" indent="0">
              <a:buNone/>
            </a:pPr>
            <a:r>
              <a:rPr lang="en-GB" sz="1800"/>
              <a:t>16:30	</a:t>
            </a:r>
            <a:r>
              <a:rPr lang="en-GB" sz="1800" err="1"/>
              <a:t>Smernica</a:t>
            </a:r>
            <a:r>
              <a:rPr lang="en-GB" sz="1800"/>
              <a:t> 2024 - </a:t>
            </a:r>
            <a:r>
              <a:rPr lang="en-GB" sz="1800" err="1"/>
              <a:t>Vysvetlenie</a:t>
            </a:r>
            <a:r>
              <a:rPr lang="en-GB" sz="1800"/>
              <a:t> </a:t>
            </a:r>
            <a:r>
              <a:rPr lang="en-GB" sz="1800" err="1"/>
              <a:t>zmien</a:t>
            </a:r>
            <a:r>
              <a:rPr lang="en-GB" sz="1800"/>
              <a:t> + video </a:t>
            </a:r>
            <a:r>
              <a:rPr lang="en-GB" sz="1800" err="1"/>
              <a:t>ukážky</a:t>
            </a:r>
            <a:br>
              <a:rPr lang="en-GB" sz="1800"/>
            </a:br>
            <a:endParaRPr lang="en-GB" sz="1800"/>
          </a:p>
          <a:p>
            <a:pPr marL="114300" indent="0">
              <a:buNone/>
            </a:pPr>
            <a:r>
              <a:rPr lang="en-GB" sz="1800"/>
              <a:t>18:30	</a:t>
            </a:r>
            <a:r>
              <a:rPr lang="en-GB" sz="1800" err="1"/>
              <a:t>Záver</a:t>
            </a: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291865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4F97-8339-9B47-D76B-066B4F394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2024 Vaulting Guidelines – Swing forward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C1EE2-5155-A3B1-715D-1AB465563B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6A4BB-F675-9CA1-E779-78CCD46BED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30</a:t>
            </a:fld>
            <a:endParaRPr lang="en-SK"/>
          </a:p>
        </p:txBody>
      </p:sp>
      <p:pic>
        <p:nvPicPr>
          <p:cNvPr id="7" name="Picture 6" descr="A close-up of a white screen&#10;&#10;Description automatically generated">
            <a:extLst>
              <a:ext uri="{FF2B5EF4-FFF2-40B4-BE49-F238E27FC236}">
                <a16:creationId xmlns:a16="http://schemas.microsoft.com/office/drawing/2014/main" id="{BAA2AAAA-1EB4-2EBA-7D20-816E99FFE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0" y="1232180"/>
            <a:ext cx="6684913" cy="2671525"/>
          </a:xfrm>
          <a:prstGeom prst="rect">
            <a:avLst/>
          </a:prstGeom>
        </p:spPr>
      </p:pic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A43B2975-621A-F625-8D37-A77E4760E5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04"/>
          <a:stretch/>
        </p:blipFill>
        <p:spPr>
          <a:xfrm>
            <a:off x="311700" y="3998047"/>
            <a:ext cx="3733800" cy="6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44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97E4B-883C-880E-5120-F883B2F40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/>
              <a:t>2024 Vaulting Guidelines – Swing off from seat astride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C9DE1-E37A-F3A8-068D-031499A6C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Reference score 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38B57-D946-1CC3-5A99-33F09E3D0F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31</a:t>
            </a:fld>
            <a:endParaRPr lang="en-SK"/>
          </a:p>
        </p:txBody>
      </p:sp>
      <p:pic>
        <p:nvPicPr>
          <p:cNvPr id="6" name="Picture 5" descr="A diagram of a horse&#10;&#10;Description automatically generated">
            <a:extLst>
              <a:ext uri="{FF2B5EF4-FFF2-40B4-BE49-F238E27FC236}">
                <a16:creationId xmlns:a16="http://schemas.microsoft.com/office/drawing/2014/main" id="{31B23D4D-7D93-3A30-40D2-BE50EFD7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288" y="953021"/>
            <a:ext cx="4765247" cy="368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15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28D76-05FE-B7A9-D6ED-BE716966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 dirty="0"/>
              <a:t>2024 Smernice – menšie vysvetlenia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CF021-E534-E303-2476-B195F49EA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Vysvetlenie</a:t>
            </a:r>
            <a:r>
              <a:rPr lang="en-GB" dirty="0"/>
              <a:t> </a:t>
            </a:r>
            <a:r>
              <a:rPr lang="en-GB" dirty="0" err="1"/>
              <a:t>postupu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dvojitom</a:t>
            </a:r>
            <a:r>
              <a:rPr lang="en-GB" dirty="0"/>
              <a:t> </a:t>
            </a:r>
            <a:r>
              <a:rPr lang="en-GB" dirty="0" err="1"/>
              <a:t>pustení</a:t>
            </a:r>
            <a:r>
              <a:rPr lang="en-GB" dirty="0"/>
              <a:t> </a:t>
            </a:r>
            <a:r>
              <a:rPr lang="en-GB" dirty="0" err="1"/>
              <a:t>rúčok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náskoku</a:t>
            </a:r>
            <a:r>
              <a:rPr lang="en-GB" dirty="0"/>
              <a:t> </a:t>
            </a:r>
            <a:r>
              <a:rPr lang="en-GB" dirty="0" err="1"/>
              <a:t>vo</a:t>
            </a:r>
            <a:r>
              <a:rPr lang="en-GB" dirty="0"/>
              <a:t> </a:t>
            </a:r>
            <a:r>
              <a:rPr lang="en-GB" dirty="0" err="1"/>
              <a:t>voľnej</a:t>
            </a:r>
            <a:r>
              <a:rPr lang="en-GB" dirty="0"/>
              <a:t> </a:t>
            </a:r>
            <a:r>
              <a:rPr lang="en-GB" dirty="0" err="1"/>
              <a:t>zostave</a:t>
            </a:r>
            <a:r>
              <a:rPr lang="en-GB" dirty="0"/>
              <a:t>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77F12-FA86-0F8B-425C-28D037334E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32</a:t>
            </a:fld>
            <a:endParaRPr lang="en-SK"/>
          </a:p>
        </p:txBody>
      </p:sp>
      <p:pic>
        <p:nvPicPr>
          <p:cNvPr id="7" name="Picture 6" descr="A white background with red text&#10;&#10;Description automatically generated">
            <a:extLst>
              <a:ext uri="{FF2B5EF4-FFF2-40B4-BE49-F238E27FC236}">
                <a16:creationId xmlns:a16="http://schemas.microsoft.com/office/drawing/2014/main" id="{320243C9-E625-ABC9-5BDF-DAF872A8B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36" y="1808827"/>
            <a:ext cx="7055452" cy="177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97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AD8B6-88C4-C866-2222-A860F117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K" dirty="0"/>
              <a:t>2024 Smernice – Skratky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A94B6-822E-5A18-C342-5972E185EB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51351-4F58-42A8-54F0-BE7BC7D889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33</a:t>
            </a:fld>
            <a:endParaRPr lang="en-SK"/>
          </a:p>
        </p:txBody>
      </p:sp>
      <p:pic>
        <p:nvPicPr>
          <p:cNvPr id="9" name="Picture 8" descr="A white sheet with red and blue text&#10;&#10;Description automatically generated">
            <a:extLst>
              <a:ext uri="{FF2B5EF4-FFF2-40B4-BE49-F238E27FC236}">
                <a16:creationId xmlns:a16="http://schemas.microsoft.com/office/drawing/2014/main" id="{D4003075-06C7-D3B8-ABE8-89DD95ECB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940" y="931042"/>
            <a:ext cx="4155890" cy="41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00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CB03F-7BEE-DA95-FA60-1629AD9EB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SK" sz="2400" dirty="0"/>
              <a:t>2024 Smernice – Umelecký dojem - Percentá</a:t>
            </a:r>
            <a:endParaRPr lang="en-GB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3BAD9-465F-FAB5-BE7E-2B06AD624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816457" y="935009"/>
            <a:ext cx="10186087" cy="3969500"/>
          </a:xfrm>
          <a:ln>
            <a:solidFill>
              <a:srgbClr val="5E186A"/>
            </a:solidFill>
          </a:ln>
        </p:spPr>
        <p:txBody>
          <a:bodyPr>
            <a:normAutofit/>
          </a:bodyPr>
          <a:lstStyle/>
          <a:p>
            <a:pPr marL="3797300" lvl="8" indent="0">
              <a:buNone/>
            </a:pPr>
            <a:r>
              <a:rPr lang="en-GB" sz="2200" dirty="0"/>
              <a:t>	          </a:t>
            </a:r>
            <a:r>
              <a:rPr lang="en-GB" sz="2200" b="1" dirty="0"/>
              <a:t>Individual /Pas De Deux/Squads</a:t>
            </a:r>
          </a:p>
          <a:p>
            <a:pPr marL="3797300" lvl="8" indent="0">
              <a:buNone/>
            </a:pPr>
            <a:r>
              <a:rPr lang="en-GB" sz="2200" dirty="0"/>
              <a:t>			</a:t>
            </a:r>
            <a:r>
              <a:rPr lang="en-GB" sz="2200" b="1" dirty="0"/>
              <a:t> 1* 	2*	3*	</a:t>
            </a:r>
          </a:p>
          <a:p>
            <a:pPr lvl="2"/>
            <a:r>
              <a:rPr lang="en-GB" sz="2200" dirty="0" err="1"/>
              <a:t>CoH</a:t>
            </a:r>
            <a:r>
              <a:rPr lang="en-GB" sz="2200" dirty="0"/>
              <a:t> – </a:t>
            </a:r>
            <a:r>
              <a:rPr lang="en-GB" sz="2200" dirty="0" err="1"/>
              <a:t>Zohľadnenie</a:t>
            </a:r>
            <a:r>
              <a:rPr lang="en-GB" sz="2200" dirty="0"/>
              <a:t> </a:t>
            </a:r>
            <a:r>
              <a:rPr lang="en-GB" sz="2200" dirty="0" err="1"/>
              <a:t>koňa</a:t>
            </a:r>
            <a:r>
              <a:rPr lang="en-GB" sz="2200" dirty="0"/>
              <a:t>			20%	20%	20%</a:t>
            </a:r>
          </a:p>
          <a:p>
            <a:pPr lvl="2"/>
            <a:r>
              <a:rPr lang="en-GB" sz="2200" dirty="0"/>
              <a:t>C1 – </a:t>
            </a:r>
            <a:r>
              <a:rPr lang="en-GB" sz="2200" dirty="0" err="1"/>
              <a:t>Rôznorodosť</a:t>
            </a:r>
            <a:r>
              <a:rPr lang="en-GB" sz="2200" dirty="0"/>
              <a:t> </a:t>
            </a:r>
            <a:r>
              <a:rPr lang="en-GB" sz="2200" dirty="0" err="1"/>
              <a:t>cvikov</a:t>
            </a:r>
            <a:r>
              <a:rPr lang="en-GB" sz="2200" dirty="0"/>
              <a:t>			25%	20%	10%</a:t>
            </a:r>
          </a:p>
          <a:p>
            <a:pPr lvl="2"/>
            <a:r>
              <a:rPr lang="en-GB" sz="2200" dirty="0"/>
              <a:t>C2 – </a:t>
            </a:r>
            <a:r>
              <a:rPr lang="en-GB" sz="2200" dirty="0" err="1"/>
              <a:t>Rôznorodosť</a:t>
            </a:r>
            <a:r>
              <a:rPr lang="en-GB" sz="2200" dirty="0"/>
              <a:t> </a:t>
            </a:r>
            <a:r>
              <a:rPr lang="en-GB" sz="2200" dirty="0" err="1"/>
              <a:t>pozícií</a:t>
            </a:r>
            <a:r>
              <a:rPr lang="en-GB" sz="2200" dirty="0"/>
              <a:t>			20%	10%	10%</a:t>
            </a:r>
          </a:p>
          <a:p>
            <a:pPr lvl="2"/>
            <a:r>
              <a:rPr lang="en-GB" sz="2200" dirty="0"/>
              <a:t>C3 – </a:t>
            </a:r>
            <a:r>
              <a:rPr lang="en-GB" sz="2200" dirty="0" err="1"/>
              <a:t>Celistvosť</a:t>
            </a:r>
            <a:r>
              <a:rPr lang="en-GB" sz="2200" dirty="0"/>
              <a:t> </a:t>
            </a:r>
            <a:r>
              <a:rPr lang="en-GB" sz="2200" dirty="0" err="1"/>
              <a:t>kompozície</a:t>
            </a:r>
            <a:r>
              <a:rPr lang="en-GB" sz="2200" dirty="0"/>
              <a:t> 		20% 	25%	30%</a:t>
            </a:r>
          </a:p>
          <a:p>
            <a:pPr lvl="2"/>
            <a:r>
              <a:rPr lang="en-GB" sz="2200" dirty="0"/>
              <a:t>C4 – </a:t>
            </a:r>
            <a:r>
              <a:rPr lang="en-GB" sz="2200" dirty="0" err="1"/>
              <a:t>Interpretácia</a:t>
            </a:r>
            <a:r>
              <a:rPr lang="en-GB" sz="2200" dirty="0"/>
              <a:t> </a:t>
            </a:r>
            <a:r>
              <a:rPr lang="en-GB" sz="2200" dirty="0" err="1"/>
              <a:t>hudby</a:t>
            </a:r>
            <a:r>
              <a:rPr lang="en-GB" sz="2200" dirty="0"/>
              <a:t>, </a:t>
            </a:r>
            <a:r>
              <a:rPr lang="en-GB" sz="2200" dirty="0" err="1"/>
              <a:t>reč</a:t>
            </a:r>
            <a:r>
              <a:rPr lang="en-GB" sz="2200" dirty="0"/>
              <a:t> </a:t>
            </a:r>
            <a:r>
              <a:rPr lang="en-GB" sz="2200" dirty="0" err="1"/>
              <a:t>tel</a:t>
            </a:r>
            <a:r>
              <a:rPr lang="en-GB" sz="2200" dirty="0"/>
              <a:t>		15%	25%	30%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B3945-F579-865A-4C0C-BC34865CE3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34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774066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14FDB-43D7-7556-3CCC-F575F21DB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C1, C2, C3 – </a:t>
            </a:r>
            <a:r>
              <a:rPr lang="en-GB" dirty="0" err="1"/>
              <a:t>Mladšie</a:t>
            </a:r>
            <a:r>
              <a:rPr lang="en-GB" dirty="0"/>
              <a:t> </a:t>
            </a:r>
            <a:r>
              <a:rPr lang="en-GB" dirty="0" err="1"/>
              <a:t>deti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0D3E-B1BC-2E41-07B9-8F54452B9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C1 v </a:t>
            </a:r>
            <a:r>
              <a:rPr lang="en-GB" dirty="0" err="1"/>
              <a:t>každej</a:t>
            </a:r>
            <a:r>
              <a:rPr lang="en-GB" dirty="0"/>
              <a:t> </a:t>
            </a:r>
            <a:r>
              <a:rPr lang="en-GB" dirty="0" err="1"/>
              <a:t>skupine</a:t>
            </a:r>
            <a:r>
              <a:rPr lang="en-GB" dirty="0"/>
              <a:t> IBA JEDEN CVIK</a:t>
            </a:r>
          </a:p>
          <a:p>
            <a:endParaRPr lang="en-GB" dirty="0"/>
          </a:p>
          <a:p>
            <a:pPr marL="114300" indent="0">
              <a:buNone/>
            </a:pPr>
            <a:r>
              <a:rPr lang="en-GB" dirty="0"/>
              <a:t>C1Jednotlivci 1* resp. </a:t>
            </a:r>
            <a:r>
              <a:rPr lang="en-GB" dirty="0" err="1"/>
              <a:t>Mladšie</a:t>
            </a:r>
            <a:r>
              <a:rPr lang="en-GB" dirty="0"/>
              <a:t> </a:t>
            </a:r>
            <a:r>
              <a:rPr lang="en-GB" dirty="0" err="1"/>
              <a:t>deti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C2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15310-4C53-8734-1843-DF7F66C1ED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35</a:t>
            </a:fld>
            <a:endParaRPr lang="en-SK"/>
          </a:p>
        </p:txBody>
      </p:sp>
      <p:pic>
        <p:nvPicPr>
          <p:cNvPr id="7" name="Picture 6" descr="A white rectangular box with red text&#10;&#10;Description automatically generated">
            <a:extLst>
              <a:ext uri="{FF2B5EF4-FFF2-40B4-BE49-F238E27FC236}">
                <a16:creationId xmlns:a16="http://schemas.microsoft.com/office/drawing/2014/main" id="{C9617857-701E-2CE8-1F16-1873997C4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64"/>
          <a:stretch/>
        </p:blipFill>
        <p:spPr>
          <a:xfrm>
            <a:off x="311700" y="1480933"/>
            <a:ext cx="5677310" cy="1639532"/>
          </a:xfrm>
          <a:prstGeom prst="rect">
            <a:avLst/>
          </a:prstGeom>
        </p:spPr>
      </p:pic>
      <p:pic>
        <p:nvPicPr>
          <p:cNvPr id="10" name="Picture 9" descr="A white rectangular box with red text&#10;&#10;Description automatically generated">
            <a:extLst>
              <a:ext uri="{FF2B5EF4-FFF2-40B4-BE49-F238E27FC236}">
                <a16:creationId xmlns:a16="http://schemas.microsoft.com/office/drawing/2014/main" id="{3969F741-BDED-CD4B-2ECF-C43E1DCA67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54"/>
          <a:stretch/>
        </p:blipFill>
        <p:spPr>
          <a:xfrm>
            <a:off x="412044" y="3695162"/>
            <a:ext cx="5548184" cy="1033925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8150EBB-161B-97B9-A2CF-AE2D8480DB04}"/>
              </a:ext>
            </a:extLst>
          </p:cNvPr>
          <p:cNvSpPr txBox="1">
            <a:spLocks/>
          </p:cNvSpPr>
          <p:nvPr/>
        </p:nvSpPr>
        <p:spPr>
          <a:xfrm>
            <a:off x="6400131" y="1598619"/>
            <a:ext cx="2732181" cy="284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en-GB" kern="0" dirty="0"/>
              <a:t>C3: </a:t>
            </a:r>
            <a:r>
              <a:rPr lang="en-GB" kern="0" dirty="0" err="1"/>
              <a:t>jednoduchšie</a:t>
            </a:r>
            <a:r>
              <a:rPr lang="en-GB" kern="0" dirty="0"/>
              <a:t> </a:t>
            </a:r>
            <a:r>
              <a:rPr lang="en-GB" kern="0" dirty="0" err="1"/>
              <a:t>kritéria</a:t>
            </a:r>
            <a:r>
              <a:rPr lang="en-GB" kern="0" dirty="0"/>
              <a:t>, </a:t>
            </a:r>
            <a:r>
              <a:rPr lang="en-GB" kern="0" dirty="0" err="1"/>
              <a:t>neočakáva</a:t>
            </a:r>
            <a:r>
              <a:rPr lang="en-GB" kern="0" dirty="0"/>
              <a:t> </a:t>
            </a:r>
            <a:r>
              <a:rPr lang="en-GB" kern="0" dirty="0" err="1"/>
              <a:t>sa</a:t>
            </a:r>
            <a:r>
              <a:rPr lang="en-GB" kern="0" dirty="0"/>
              <a:t> </a:t>
            </a:r>
            <a:r>
              <a:rPr lang="en-GB" kern="0" dirty="0" err="1"/>
              <a:t>komplexnosť</a:t>
            </a:r>
            <a:r>
              <a:rPr lang="en-GB" kern="0" dirty="0"/>
              <a:t> </a:t>
            </a:r>
            <a:r>
              <a:rPr lang="en-GB" kern="0" dirty="0" err="1"/>
              <a:t>kompozície</a:t>
            </a:r>
            <a:r>
              <a:rPr lang="en-GB" kern="0" dirty="0"/>
              <a:t>. </a:t>
            </a:r>
          </a:p>
          <a:p>
            <a:pPr defTabSz="914400"/>
            <a:endParaRPr lang="en-GB" kern="0" dirty="0"/>
          </a:p>
          <a:p>
            <a:pPr defTabSz="914400"/>
            <a:endParaRPr lang="en-GB" kern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653DB7-DC22-16DD-9609-6AD13D3A39E6}"/>
              </a:ext>
            </a:extLst>
          </p:cNvPr>
          <p:cNvSpPr txBox="1"/>
          <p:nvPr/>
        </p:nvSpPr>
        <p:spPr>
          <a:xfrm>
            <a:off x="5360203" y="3671956"/>
            <a:ext cx="120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ALEBO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FBEDAA-B168-5F83-9397-3B7A02BC131A}"/>
              </a:ext>
            </a:extLst>
          </p:cNvPr>
          <p:cNvCxnSpPr>
            <a:cxnSpLocks/>
          </p:cNvCxnSpPr>
          <p:nvPr/>
        </p:nvCxnSpPr>
        <p:spPr>
          <a:xfrm flipH="1">
            <a:off x="3200400" y="2001795"/>
            <a:ext cx="481914" cy="11555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EF0850-3B50-E971-CC8A-D57D0079A08A}"/>
              </a:ext>
            </a:extLst>
          </p:cNvPr>
          <p:cNvCxnSpPr>
            <a:cxnSpLocks/>
          </p:cNvCxnSpPr>
          <p:nvPr/>
        </p:nvCxnSpPr>
        <p:spPr>
          <a:xfrm>
            <a:off x="3200399" y="2001795"/>
            <a:ext cx="568412" cy="1097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0767C25-67E3-8739-6EE7-130DA00221A0}"/>
              </a:ext>
            </a:extLst>
          </p:cNvPr>
          <p:cNvSpPr txBox="1"/>
          <p:nvPr/>
        </p:nvSpPr>
        <p:spPr>
          <a:xfrm>
            <a:off x="2924432" y="3018168"/>
            <a:ext cx="14580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err="1"/>
              <a:t>Výskoky</a:t>
            </a:r>
            <a:r>
              <a:rPr lang="en-GB" sz="1300" dirty="0"/>
              <a:t> </a:t>
            </a:r>
            <a:r>
              <a:rPr lang="en-GB" sz="1300" dirty="0" err="1"/>
              <a:t>sa</a:t>
            </a:r>
            <a:r>
              <a:rPr lang="en-GB" sz="1300" dirty="0"/>
              <a:t> </a:t>
            </a:r>
            <a:r>
              <a:rPr lang="en-GB" sz="1300" dirty="0" err="1"/>
              <a:t>nevyžadujú</a:t>
            </a:r>
            <a:endParaRPr lang="en-GB" sz="13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6DA333-9D5D-A2AD-BED4-D046BEF8C931}"/>
              </a:ext>
            </a:extLst>
          </p:cNvPr>
          <p:cNvCxnSpPr>
            <a:cxnSpLocks/>
          </p:cNvCxnSpPr>
          <p:nvPr/>
        </p:nvCxnSpPr>
        <p:spPr>
          <a:xfrm flipH="1">
            <a:off x="4996249" y="1920964"/>
            <a:ext cx="481914" cy="11555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EF0B3D1-6B4C-A9BE-BCE8-003FCC582FC4}"/>
              </a:ext>
            </a:extLst>
          </p:cNvPr>
          <p:cNvCxnSpPr>
            <a:cxnSpLocks/>
          </p:cNvCxnSpPr>
          <p:nvPr/>
        </p:nvCxnSpPr>
        <p:spPr>
          <a:xfrm>
            <a:off x="4996248" y="1920964"/>
            <a:ext cx="568412" cy="1097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6A1FE9-8685-D5AA-529E-28A057C72630}"/>
              </a:ext>
            </a:extLst>
          </p:cNvPr>
          <p:cNvCxnSpPr>
            <a:cxnSpLocks/>
          </p:cNvCxnSpPr>
          <p:nvPr/>
        </p:nvCxnSpPr>
        <p:spPr>
          <a:xfrm flipH="1">
            <a:off x="5391817" y="1914614"/>
            <a:ext cx="481914" cy="11555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981431-09C0-2CC0-F2B9-B76CF261D4EC}"/>
              </a:ext>
            </a:extLst>
          </p:cNvPr>
          <p:cNvCxnSpPr>
            <a:cxnSpLocks/>
          </p:cNvCxnSpPr>
          <p:nvPr/>
        </p:nvCxnSpPr>
        <p:spPr>
          <a:xfrm>
            <a:off x="5391816" y="1914614"/>
            <a:ext cx="568412" cy="1097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85858B2-FD53-52BE-D018-3C52388EBDE4}"/>
              </a:ext>
            </a:extLst>
          </p:cNvPr>
          <p:cNvCxnSpPr>
            <a:cxnSpLocks/>
          </p:cNvCxnSpPr>
          <p:nvPr/>
        </p:nvCxnSpPr>
        <p:spPr>
          <a:xfrm>
            <a:off x="4429847" y="2320151"/>
            <a:ext cx="339861" cy="143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BFA7B6A-721F-2B65-C1E4-7A4CB36B06A0}"/>
              </a:ext>
            </a:extLst>
          </p:cNvPr>
          <p:cNvCxnSpPr>
            <a:cxnSpLocks/>
          </p:cNvCxnSpPr>
          <p:nvPr/>
        </p:nvCxnSpPr>
        <p:spPr>
          <a:xfrm>
            <a:off x="3807892" y="2279292"/>
            <a:ext cx="339861" cy="143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D37E0CC-E000-14CC-96D9-F5DFA99C911F}"/>
              </a:ext>
            </a:extLst>
          </p:cNvPr>
          <p:cNvSpPr txBox="1"/>
          <p:nvPr/>
        </p:nvSpPr>
        <p:spPr>
          <a:xfrm>
            <a:off x="4658497" y="3099702"/>
            <a:ext cx="273218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err="1"/>
              <a:t>Odskok</a:t>
            </a:r>
            <a:r>
              <a:rPr lang="en-GB" sz="1300" dirty="0"/>
              <a:t> a </a:t>
            </a:r>
            <a:r>
              <a:rPr lang="en-GB" sz="1300" dirty="0" err="1"/>
              <a:t>náskok</a:t>
            </a:r>
            <a:r>
              <a:rPr lang="en-GB" sz="1300" dirty="0"/>
              <a:t> D </a:t>
            </a:r>
            <a:r>
              <a:rPr lang="en-GB" sz="1300" dirty="0" err="1"/>
              <a:t>sa</a:t>
            </a:r>
            <a:r>
              <a:rPr lang="en-GB" sz="1300" dirty="0"/>
              <a:t> </a:t>
            </a:r>
            <a:r>
              <a:rPr lang="en-GB" sz="1300" dirty="0" err="1"/>
              <a:t>nevyžaduje</a:t>
            </a:r>
            <a:r>
              <a:rPr lang="en-GB" sz="1300" dirty="0"/>
              <a:t>, </a:t>
            </a:r>
            <a:r>
              <a:rPr lang="en-GB" sz="1300" dirty="0" err="1"/>
              <a:t>rovnakko</a:t>
            </a:r>
            <a:r>
              <a:rPr lang="en-GB" sz="1300" dirty="0"/>
              <a:t> </a:t>
            </a:r>
            <a:r>
              <a:rPr lang="en-GB" sz="1300" dirty="0" err="1"/>
              <a:t>ako</a:t>
            </a:r>
            <a:r>
              <a:rPr lang="en-GB" sz="1300" dirty="0"/>
              <a:t> </a:t>
            </a:r>
            <a:r>
              <a:rPr lang="en-GB" sz="1300" dirty="0" err="1"/>
              <a:t>džigitovka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695277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14FDB-43D7-7556-3CCC-F575F21DB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C1, C2, C3 – </a:t>
            </a:r>
            <a:r>
              <a:rPr lang="en-GB" dirty="0" err="1"/>
              <a:t>Staršie</a:t>
            </a:r>
            <a:r>
              <a:rPr lang="en-GB" dirty="0"/>
              <a:t> </a:t>
            </a:r>
            <a:r>
              <a:rPr lang="en-GB" dirty="0" err="1"/>
              <a:t>dieťa</a:t>
            </a:r>
            <a:r>
              <a:rPr lang="en-GB" dirty="0"/>
              <a:t>, Junior, </a:t>
            </a:r>
            <a:r>
              <a:rPr lang="en-GB" dirty="0" err="1"/>
              <a:t>Mladý</a:t>
            </a:r>
            <a:r>
              <a:rPr lang="en-GB" dirty="0"/>
              <a:t> </a:t>
            </a:r>
            <a:r>
              <a:rPr lang="en-GB" dirty="0" err="1"/>
              <a:t>jazdec</a:t>
            </a:r>
            <a:r>
              <a:rPr lang="en-GB" dirty="0"/>
              <a:t>, Senior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0D3E-B1BC-2E41-07B9-8F54452B9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C1 – v </a:t>
            </a:r>
            <a:r>
              <a:rPr lang="en-GB" dirty="0" err="1"/>
              <a:t>každej</a:t>
            </a:r>
            <a:r>
              <a:rPr lang="en-GB" dirty="0"/>
              <a:t> </a:t>
            </a:r>
            <a:r>
              <a:rPr lang="en-GB" dirty="0" err="1"/>
              <a:t>skupine</a:t>
            </a:r>
            <a:r>
              <a:rPr lang="en-GB" dirty="0"/>
              <a:t> IBA JEDEN CVIK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C2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15310-4C53-8734-1843-DF7F66C1ED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 smtClean="0"/>
              <a:t>36</a:t>
            </a:fld>
            <a:endParaRPr lang="en-SK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8150EBB-161B-97B9-A2CF-AE2D8480DB04}"/>
              </a:ext>
            </a:extLst>
          </p:cNvPr>
          <p:cNvSpPr txBox="1">
            <a:spLocks/>
          </p:cNvSpPr>
          <p:nvPr/>
        </p:nvSpPr>
        <p:spPr>
          <a:xfrm>
            <a:off x="6126684" y="1604696"/>
            <a:ext cx="2732181" cy="284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en-GB" kern="0" dirty="0"/>
              <a:t>C3: </a:t>
            </a:r>
            <a:r>
              <a:rPr lang="en-GB" kern="0" dirty="0" err="1"/>
              <a:t>vyžaduje</a:t>
            </a:r>
            <a:r>
              <a:rPr lang="en-GB" kern="0" dirty="0"/>
              <a:t> </a:t>
            </a:r>
            <a:r>
              <a:rPr lang="en-GB" kern="0" dirty="0" err="1"/>
              <a:t>sa</a:t>
            </a:r>
            <a:r>
              <a:rPr lang="en-GB" kern="0" dirty="0"/>
              <a:t> </a:t>
            </a:r>
            <a:r>
              <a:rPr lang="en-GB" kern="0" dirty="0" err="1"/>
              <a:t>na</a:t>
            </a:r>
            <a:r>
              <a:rPr lang="en-GB" kern="0" dirty="0"/>
              <a:t> </a:t>
            </a:r>
            <a:r>
              <a:rPr lang="en-GB" kern="0" dirty="0" err="1"/>
              <a:t>najvyššiu</a:t>
            </a:r>
            <a:r>
              <a:rPr lang="en-GB" kern="0" dirty="0"/>
              <a:t> </a:t>
            </a:r>
            <a:r>
              <a:rPr lang="en-GB" kern="0" dirty="0" err="1"/>
              <a:t>známku</a:t>
            </a:r>
            <a:r>
              <a:rPr lang="en-GB" kern="0" dirty="0"/>
              <a:t> </a:t>
            </a:r>
            <a:r>
              <a:rPr lang="en-GB" kern="0" dirty="0" err="1"/>
              <a:t>aj</a:t>
            </a:r>
            <a:r>
              <a:rPr lang="en-GB" kern="0" dirty="0"/>
              <a:t> </a:t>
            </a:r>
            <a:r>
              <a:rPr lang="en-GB" kern="0" dirty="0" err="1"/>
              <a:t>komplexnosť</a:t>
            </a:r>
            <a:endParaRPr lang="en-GB" kern="0" dirty="0"/>
          </a:p>
          <a:p>
            <a:pPr defTabSz="914400"/>
            <a:endParaRPr lang="en-GB" kern="0" dirty="0"/>
          </a:p>
          <a:p>
            <a:pPr defTabSz="914400"/>
            <a:endParaRPr lang="en-GB" kern="0" dirty="0"/>
          </a:p>
        </p:txBody>
      </p:sp>
      <p:pic>
        <p:nvPicPr>
          <p:cNvPr id="6" name="Picture 5" descr="A white rectangular table with red text&#10;&#10;Description automatically generated">
            <a:extLst>
              <a:ext uri="{FF2B5EF4-FFF2-40B4-BE49-F238E27FC236}">
                <a16:creationId xmlns:a16="http://schemas.microsoft.com/office/drawing/2014/main" id="{1F824860-49B3-A1E2-2C58-AF03AE13C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511440"/>
            <a:ext cx="5616652" cy="1679489"/>
          </a:xfrm>
          <a:prstGeom prst="rect">
            <a:avLst/>
          </a:prstGeom>
        </p:spPr>
      </p:pic>
      <p:pic>
        <p:nvPicPr>
          <p:cNvPr id="9" name="Picture 8" descr="A white rectangular box with red text&#10;&#10;Description automatically generated">
            <a:extLst>
              <a:ext uri="{FF2B5EF4-FFF2-40B4-BE49-F238E27FC236}">
                <a16:creationId xmlns:a16="http://schemas.microsoft.com/office/drawing/2014/main" id="{90196223-FB5E-F652-ACF3-51FCEE04B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88" y="3522819"/>
            <a:ext cx="6002029" cy="109322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C87AB9-550D-B81C-66C3-5A588F21905E}"/>
              </a:ext>
            </a:extLst>
          </p:cNvPr>
          <p:cNvCxnSpPr/>
          <p:nvPr/>
        </p:nvCxnSpPr>
        <p:spPr>
          <a:xfrm flipH="1">
            <a:off x="3772929" y="2235277"/>
            <a:ext cx="469557" cy="182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6BE0A9-E3E7-EBBF-7183-C78D86C6EE0C}"/>
              </a:ext>
            </a:extLst>
          </p:cNvPr>
          <p:cNvCxnSpPr>
            <a:cxnSpLocks/>
          </p:cNvCxnSpPr>
          <p:nvPr/>
        </p:nvCxnSpPr>
        <p:spPr>
          <a:xfrm>
            <a:off x="3772929" y="2250105"/>
            <a:ext cx="345990" cy="182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E61F5B-2202-026C-F64A-2960DCD214BA}"/>
              </a:ext>
            </a:extLst>
          </p:cNvPr>
          <p:cNvCxnSpPr/>
          <p:nvPr/>
        </p:nvCxnSpPr>
        <p:spPr>
          <a:xfrm flipH="1">
            <a:off x="4360488" y="2253703"/>
            <a:ext cx="469557" cy="182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4D56EF-47FF-E3ED-81EA-48365A133993}"/>
              </a:ext>
            </a:extLst>
          </p:cNvPr>
          <p:cNvCxnSpPr>
            <a:cxnSpLocks/>
          </p:cNvCxnSpPr>
          <p:nvPr/>
        </p:nvCxnSpPr>
        <p:spPr>
          <a:xfrm>
            <a:off x="4360488" y="2268531"/>
            <a:ext cx="345990" cy="182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3914C9-28CF-2C2E-8C74-2CC2B09B0F7E}"/>
              </a:ext>
            </a:extLst>
          </p:cNvPr>
          <p:cNvCxnSpPr/>
          <p:nvPr/>
        </p:nvCxnSpPr>
        <p:spPr>
          <a:xfrm flipH="1">
            <a:off x="5030644" y="2275727"/>
            <a:ext cx="469557" cy="182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7FC963-A06A-38CC-DC7E-707343467B26}"/>
              </a:ext>
            </a:extLst>
          </p:cNvPr>
          <p:cNvCxnSpPr>
            <a:cxnSpLocks/>
          </p:cNvCxnSpPr>
          <p:nvPr/>
        </p:nvCxnSpPr>
        <p:spPr>
          <a:xfrm>
            <a:off x="5030644" y="2290555"/>
            <a:ext cx="345990" cy="182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1AB583-AC91-C509-9367-EB76F173C43A}"/>
              </a:ext>
            </a:extLst>
          </p:cNvPr>
          <p:cNvCxnSpPr/>
          <p:nvPr/>
        </p:nvCxnSpPr>
        <p:spPr>
          <a:xfrm flipH="1">
            <a:off x="5479498" y="2254612"/>
            <a:ext cx="469557" cy="182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1A72AA-8D6C-BF91-F89A-67E29E70A774}"/>
              </a:ext>
            </a:extLst>
          </p:cNvPr>
          <p:cNvCxnSpPr>
            <a:cxnSpLocks/>
          </p:cNvCxnSpPr>
          <p:nvPr/>
        </p:nvCxnSpPr>
        <p:spPr>
          <a:xfrm>
            <a:off x="5479498" y="2269440"/>
            <a:ext cx="345990" cy="182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0A60E54-ADC6-6CB7-A007-F1A25897E74D}"/>
              </a:ext>
            </a:extLst>
          </p:cNvPr>
          <p:cNvSpPr txBox="1"/>
          <p:nvPr/>
        </p:nvSpPr>
        <p:spPr>
          <a:xfrm>
            <a:off x="4967833" y="2842712"/>
            <a:ext cx="118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ALEBO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F1524E-DD9A-B563-46A4-145B1F87FA95}"/>
              </a:ext>
            </a:extLst>
          </p:cNvPr>
          <p:cNvSpPr txBox="1"/>
          <p:nvPr/>
        </p:nvSpPr>
        <p:spPr>
          <a:xfrm>
            <a:off x="5713704" y="3538804"/>
            <a:ext cx="120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ALEBO</a:t>
            </a:r>
          </a:p>
        </p:txBody>
      </p:sp>
    </p:spTree>
    <p:extLst>
      <p:ext uri="{BB962C8B-B14F-4D97-AF65-F5344CB8AC3E}">
        <p14:creationId xmlns:p14="http://schemas.microsoft.com/office/powerpoint/2010/main" val="2206676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+mj-lt"/>
              </a:rPr>
              <a:t>CoH</a:t>
            </a:r>
            <a:r>
              <a:rPr lang="en-GB" dirty="0">
                <a:latin typeface="+mj-lt"/>
              </a:rPr>
              <a:t> – </a:t>
            </a:r>
            <a:r>
              <a:rPr lang="en-GB" dirty="0" err="1">
                <a:latin typeface="+mj-lt"/>
              </a:rPr>
              <a:t>Zohľadnenie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koňa</a:t>
            </a:r>
            <a:r>
              <a:rPr lang="en-GB" dirty="0">
                <a:latin typeface="+mj-lt"/>
              </a:rPr>
              <a:t> a </a:t>
            </a:r>
            <a:r>
              <a:rPr lang="en-GB" dirty="0" err="1">
                <a:latin typeface="+mj-lt"/>
              </a:rPr>
              <a:t>harmónia</a:t>
            </a:r>
            <a:r>
              <a:rPr lang="en-GB" dirty="0">
                <a:latin typeface="+mj-lt"/>
              </a:rPr>
              <a:t> s </a:t>
            </a:r>
            <a:r>
              <a:rPr lang="en-GB" dirty="0" err="1">
                <a:latin typeface="+mj-lt"/>
              </a:rPr>
              <a:t>koňom</a:t>
            </a:r>
            <a:endParaRPr sz="2400" dirty="0"/>
          </a:p>
        </p:txBody>
      </p:sp>
      <p:sp>
        <p:nvSpPr>
          <p:cNvPr id="186" name="Google Shape;18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  <p:sp>
        <p:nvSpPr>
          <p:cNvPr id="190" name="Google Shape;190;p42"/>
          <p:cNvSpPr txBox="1"/>
          <p:nvPr/>
        </p:nvSpPr>
        <p:spPr>
          <a:xfrm>
            <a:off x="505338" y="1245841"/>
            <a:ext cx="7862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1200"/>
              <a:buChar char="●"/>
            </a:pPr>
            <a:r>
              <a:rPr lang="en-GB" sz="1200" dirty="0" err="1">
                <a:solidFill>
                  <a:srgbClr val="444746"/>
                </a:solidFill>
                <a:highlight>
                  <a:schemeClr val="lt1"/>
                </a:highlight>
              </a:rPr>
              <a:t>Samostatná</a:t>
            </a:r>
            <a:r>
              <a:rPr lang="en-GB" sz="1200" dirty="0">
                <a:solidFill>
                  <a:srgbClr val="444746"/>
                </a:solidFill>
                <a:highlight>
                  <a:schemeClr val="lt1"/>
                </a:highlight>
              </a:rPr>
              <a:t> </a:t>
            </a:r>
            <a:r>
              <a:rPr lang="en-GB" sz="1200" dirty="0" err="1">
                <a:solidFill>
                  <a:srgbClr val="444746"/>
                </a:solidFill>
                <a:highlight>
                  <a:schemeClr val="lt1"/>
                </a:highlight>
              </a:rPr>
              <a:t>časť</a:t>
            </a:r>
            <a:r>
              <a:rPr lang="en-GB" sz="1200" dirty="0">
                <a:solidFill>
                  <a:srgbClr val="444746"/>
                </a:solidFill>
                <a:highlight>
                  <a:schemeClr val="lt1"/>
                </a:highlight>
              </a:rPr>
              <a:t> </a:t>
            </a:r>
            <a:r>
              <a:rPr lang="en-GB" sz="1200" dirty="0" err="1">
                <a:solidFill>
                  <a:srgbClr val="444746"/>
                </a:solidFill>
                <a:highlight>
                  <a:schemeClr val="lt1"/>
                </a:highlight>
              </a:rPr>
              <a:t>prezentácie</a:t>
            </a:r>
            <a:r>
              <a:rPr lang="en-GB" sz="1200" dirty="0">
                <a:solidFill>
                  <a:srgbClr val="444746"/>
                </a:solidFill>
                <a:highlight>
                  <a:schemeClr val="lt1"/>
                </a:highlight>
              </a:rPr>
              <a:t> </a:t>
            </a:r>
            <a:r>
              <a:rPr lang="en-GB" sz="1200" dirty="0" err="1">
                <a:solidFill>
                  <a:srgbClr val="444746"/>
                </a:solidFill>
                <a:highlight>
                  <a:schemeClr val="lt1"/>
                </a:highlight>
              </a:rPr>
              <a:t>Umelecký</a:t>
            </a:r>
            <a:r>
              <a:rPr lang="en-GB" sz="1200" dirty="0">
                <a:solidFill>
                  <a:srgbClr val="444746"/>
                </a:solidFill>
                <a:highlight>
                  <a:schemeClr val="lt1"/>
                </a:highlight>
              </a:rPr>
              <a:t> </a:t>
            </a:r>
            <a:r>
              <a:rPr lang="en-GB" sz="1200" dirty="0" err="1">
                <a:solidFill>
                  <a:srgbClr val="444746"/>
                </a:solidFill>
                <a:highlight>
                  <a:schemeClr val="lt1"/>
                </a:highlight>
              </a:rPr>
              <a:t>dojem</a:t>
            </a:r>
            <a:endParaRPr sz="1200" dirty="0">
              <a:solidFill>
                <a:srgbClr val="444746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K"/>
              <a:t>2024 Vaulting Rules  </a:t>
            </a:r>
            <a:r>
              <a:rPr lang="en-SK" sz="2700"/>
              <a:t>-  Effective date January 1, 2024</a:t>
            </a:r>
            <a:endParaRPr sz="2700"/>
          </a:p>
        </p:txBody>
      </p:sp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4</a:t>
            </a:fld>
            <a:endParaRPr/>
          </a:p>
        </p:txBody>
      </p:sp>
      <p:sp>
        <p:nvSpPr>
          <p:cNvPr id="103" name="Google Shape;103;p22"/>
          <p:cNvSpPr txBox="1"/>
          <p:nvPr/>
        </p:nvSpPr>
        <p:spPr>
          <a:xfrm>
            <a:off x="419050" y="1058100"/>
            <a:ext cx="8520600" cy="401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SK" sz="2000" b="1">
                <a:solidFill>
                  <a:srgbClr val="7030A0"/>
                </a:solidFill>
              </a:rPr>
              <a:t>Rules change Timeline:</a:t>
            </a:r>
            <a:endParaRPr sz="2000" b="1">
              <a:solidFill>
                <a:srgbClr val="7030A0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en-SK" sz="1500" b="1">
                <a:solidFill>
                  <a:srgbClr val="434343"/>
                </a:solidFill>
              </a:rPr>
              <a:t>1 March 2023 </a:t>
            </a:r>
            <a:endParaRPr sz="1500" b="1">
              <a:solidFill>
                <a:srgbClr val="434343"/>
              </a:solidFill>
            </a:endParaRPr>
          </a:p>
          <a:p>
            <a:pPr marL="137160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■"/>
            </a:pPr>
            <a:r>
              <a:rPr lang="en-GB" sz="1500">
                <a:solidFill>
                  <a:srgbClr val="434343"/>
                </a:solidFill>
              </a:rPr>
              <a:t>NF/Stakeholders </a:t>
            </a:r>
            <a:r>
              <a:rPr lang="en-SK" sz="1500">
                <a:solidFill>
                  <a:srgbClr val="434343"/>
                </a:solidFill>
              </a:rPr>
              <a:t>have the opportunity to propose Rules changes – also </a:t>
            </a:r>
            <a:r>
              <a:rPr lang="en-SK" sz="1500" b="1">
                <a:solidFill>
                  <a:srgbClr val="434343"/>
                </a:solidFill>
              </a:rPr>
              <a:t>IVOC or EEF etc.</a:t>
            </a:r>
            <a:br>
              <a:rPr lang="en-SK" sz="1500" b="1">
                <a:solidFill>
                  <a:srgbClr val="434343"/>
                </a:solidFill>
              </a:rPr>
            </a:br>
            <a:endParaRPr sz="1500">
              <a:solidFill>
                <a:srgbClr val="434343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-SK" sz="1500" b="1">
                <a:solidFill>
                  <a:srgbClr val="434343"/>
                </a:solidFill>
              </a:rPr>
              <a:t>28 June 2023</a:t>
            </a:r>
            <a:endParaRPr sz="1500" b="1">
              <a:solidFill>
                <a:srgbClr val="434343"/>
              </a:solidFill>
            </a:endParaRPr>
          </a:p>
          <a:p>
            <a:pPr marL="137160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■"/>
            </a:pPr>
            <a:r>
              <a:rPr lang="en-SK" sz="1500">
                <a:solidFill>
                  <a:srgbClr val="434343"/>
                </a:solidFill>
              </a:rPr>
              <a:t>FEI provides National Federations and Stakeholders with the </a:t>
            </a:r>
            <a:r>
              <a:rPr lang="en-SK" sz="1500" b="1">
                <a:solidFill>
                  <a:srgbClr val="434343"/>
                </a:solidFill>
              </a:rPr>
              <a:t>first draft of proposed Rules changes.</a:t>
            </a:r>
            <a:br>
              <a:rPr lang="en-SK" sz="1500" b="1">
                <a:solidFill>
                  <a:srgbClr val="434343"/>
                </a:solidFill>
              </a:rPr>
            </a:br>
            <a:endParaRPr sz="1500" b="1">
              <a:solidFill>
                <a:srgbClr val="434343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-GB" sz="1500" b="1">
                <a:solidFill>
                  <a:srgbClr val="434343"/>
                </a:solidFill>
              </a:rPr>
              <a:t>16 August 2023</a:t>
            </a: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r>
              <a:rPr lang="en-GB" sz="1500">
                <a:solidFill>
                  <a:srgbClr val="434343"/>
                </a:solidFill>
              </a:rPr>
              <a:t>NF/Stakeholders were given seven weeks to review the first Draft. They make comments and/or propose any changes </a:t>
            </a:r>
            <a:r>
              <a:rPr lang="en-GB" sz="1500" b="1">
                <a:solidFill>
                  <a:srgbClr val="434343"/>
                </a:solidFill>
              </a:rPr>
              <a:t>in relation to the amendments referenced in the first Draft only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K"/>
              <a:t>2024 Vaulting Rules  </a:t>
            </a:r>
            <a:r>
              <a:rPr lang="en-SK" sz="2700"/>
              <a:t>-</a:t>
            </a:r>
            <a:r>
              <a:rPr lang="en-SK" sz="4400"/>
              <a:t> </a:t>
            </a:r>
            <a:r>
              <a:rPr lang="en-SK" sz="2700"/>
              <a:t>Effective date January 1, 2024</a:t>
            </a:r>
            <a:endParaRPr sz="2700"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5</a:t>
            </a:fld>
            <a:endParaRPr/>
          </a:p>
        </p:txBody>
      </p:sp>
      <p:sp>
        <p:nvSpPr>
          <p:cNvPr id="111" name="Google Shape;111;p23"/>
          <p:cNvSpPr txBox="1"/>
          <p:nvPr/>
        </p:nvSpPr>
        <p:spPr>
          <a:xfrm>
            <a:off x="419050" y="1058100"/>
            <a:ext cx="8520600" cy="3976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SK" sz="2000" b="1">
                <a:solidFill>
                  <a:srgbClr val="7030A0"/>
                </a:solidFill>
              </a:rPr>
              <a:t>Rules change Timeline:</a:t>
            </a:r>
            <a:endParaRPr sz="2000" b="1">
              <a:solidFill>
                <a:srgbClr val="7030A0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-SK" sz="1500" b="1">
                <a:solidFill>
                  <a:srgbClr val="434343"/>
                </a:solidFill>
              </a:rPr>
              <a:t>24 October 2023</a:t>
            </a:r>
            <a:endParaRPr sz="1500" b="1">
              <a:solidFill>
                <a:srgbClr val="434343"/>
              </a:solidFill>
            </a:endParaRP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r>
              <a:rPr lang="en-SK" sz="1500">
                <a:solidFill>
                  <a:srgbClr val="434343"/>
                </a:solidFill>
              </a:rPr>
              <a:t>Final Draft of the proposed Rules changes to be provided to </a:t>
            </a:r>
            <a:r>
              <a:rPr lang="en-GB" sz="1500">
                <a:solidFill>
                  <a:srgbClr val="434343"/>
                </a:solidFill>
              </a:rPr>
              <a:t>NF/Stakeholders </a:t>
            </a:r>
            <a:endParaRPr lang="en-SK" sz="1500">
              <a:solidFill>
                <a:srgbClr val="434343"/>
              </a:solidFill>
            </a:endParaRPr>
          </a:p>
          <a:p>
            <a:pPr marL="104140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</a:pPr>
            <a:endParaRPr lang="en-SK" sz="1500">
              <a:solidFill>
                <a:srgbClr val="434343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-GB" sz="1500" b="1">
                <a:solidFill>
                  <a:srgbClr val="434343"/>
                </a:solidFill>
              </a:rPr>
              <a:t>20 November 2023</a:t>
            </a: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r>
              <a:rPr lang="en-GB" sz="1500">
                <a:solidFill>
                  <a:srgbClr val="434343"/>
                </a:solidFill>
              </a:rPr>
              <a:t>FEI General Assembly Rules Session</a:t>
            </a:r>
          </a:p>
          <a:p>
            <a:pPr marL="13716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lang="en-GB" sz="1500">
              <a:solidFill>
                <a:srgbClr val="434343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-GB" sz="1500" b="1">
                <a:solidFill>
                  <a:srgbClr val="434343"/>
                </a:solidFill>
              </a:rPr>
              <a:t>21 November 2023</a:t>
            </a: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r>
              <a:rPr lang="en-GB" sz="1500">
                <a:solidFill>
                  <a:srgbClr val="434343"/>
                </a:solidFill>
              </a:rPr>
              <a:t>Voting of Vaulting Rules  2024 at the FEI General Assembly</a:t>
            </a: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endParaRPr sz="1600" b="1">
              <a:solidFill>
                <a:srgbClr val="434343"/>
              </a:solidFill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K"/>
              <a:t>2024 Vaulting Guidelines  </a:t>
            </a:r>
            <a:r>
              <a:rPr lang="en-SK" sz="2700"/>
              <a:t>-</a:t>
            </a:r>
            <a:r>
              <a:rPr lang="en-SK" sz="4400"/>
              <a:t> </a:t>
            </a:r>
            <a:r>
              <a:rPr lang="en-SK" sz="1800"/>
              <a:t>Effective date - January 15, 2024</a:t>
            </a:r>
            <a:endParaRPr sz="1800"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K"/>
              <a:t>6</a:t>
            </a:fld>
            <a:endParaRPr/>
          </a:p>
        </p:txBody>
      </p:sp>
      <p:sp>
        <p:nvSpPr>
          <p:cNvPr id="111" name="Google Shape;111;p23"/>
          <p:cNvSpPr txBox="1"/>
          <p:nvPr/>
        </p:nvSpPr>
        <p:spPr>
          <a:xfrm>
            <a:off x="419050" y="1058100"/>
            <a:ext cx="8520600" cy="485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SK" sz="2000" b="1">
                <a:solidFill>
                  <a:srgbClr val="7030A0"/>
                </a:solidFill>
              </a:rPr>
              <a:t>Guidelines Timeline and Approval process:</a:t>
            </a:r>
            <a:endParaRPr sz="2000" b="1">
              <a:solidFill>
                <a:srgbClr val="7030A0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sk-SK" sz="1500" b="1">
                <a:solidFill>
                  <a:srgbClr val="434343"/>
                </a:solidFill>
              </a:rPr>
              <a:t>New as of 2023</a:t>
            </a:r>
          </a:p>
          <a:p>
            <a:pPr marL="1371600" lvl="2" indent="-342900">
              <a:lnSpc>
                <a:spcPct val="115000"/>
              </a:lnSpc>
              <a:spcBef>
                <a:spcPts val="400"/>
              </a:spcBef>
              <a:buClr>
                <a:srgbClr val="434343"/>
              </a:buClr>
              <a:buSzPts val="1800"/>
              <a:buChar char="○"/>
            </a:pPr>
            <a:r>
              <a:rPr lang="sk-SK" sz="1500" err="1">
                <a:solidFill>
                  <a:srgbClr val="434343"/>
                </a:solidFill>
              </a:rPr>
              <a:t>Final</a:t>
            </a:r>
            <a:r>
              <a:rPr lang="sk-SK" sz="1500">
                <a:solidFill>
                  <a:srgbClr val="434343"/>
                </a:solidFill>
              </a:rPr>
              <a:t> </a:t>
            </a:r>
            <a:r>
              <a:rPr lang="sk-SK" sz="1500" err="1">
                <a:solidFill>
                  <a:srgbClr val="434343"/>
                </a:solidFill>
              </a:rPr>
              <a:t>version</a:t>
            </a:r>
            <a:r>
              <a:rPr lang="sk-SK" sz="1500">
                <a:solidFill>
                  <a:srgbClr val="434343"/>
                </a:solidFill>
              </a:rPr>
              <a:t> 2024 </a:t>
            </a:r>
            <a:r>
              <a:rPr lang="sk-SK" sz="1500" err="1">
                <a:solidFill>
                  <a:srgbClr val="434343"/>
                </a:solidFill>
              </a:rPr>
              <a:t>must</a:t>
            </a:r>
            <a:r>
              <a:rPr lang="sk-SK" sz="1500">
                <a:solidFill>
                  <a:srgbClr val="434343"/>
                </a:solidFill>
              </a:rPr>
              <a:t> </a:t>
            </a:r>
            <a:r>
              <a:rPr lang="sk-SK" sz="1500" err="1">
                <a:solidFill>
                  <a:srgbClr val="434343"/>
                </a:solidFill>
              </a:rPr>
              <a:t>be</a:t>
            </a:r>
            <a:r>
              <a:rPr lang="sk-SK" sz="1500">
                <a:solidFill>
                  <a:srgbClr val="434343"/>
                </a:solidFill>
              </a:rPr>
              <a:t> </a:t>
            </a:r>
            <a:r>
              <a:rPr lang="sk-SK" sz="1500" err="1">
                <a:solidFill>
                  <a:srgbClr val="434343"/>
                </a:solidFill>
              </a:rPr>
              <a:t>approved</a:t>
            </a:r>
            <a:r>
              <a:rPr lang="sk-SK" sz="1500">
                <a:solidFill>
                  <a:srgbClr val="434343"/>
                </a:solidFill>
              </a:rPr>
              <a:t> by FEI </a:t>
            </a:r>
            <a:r>
              <a:rPr lang="sk-SK" sz="1500" err="1">
                <a:solidFill>
                  <a:srgbClr val="434343"/>
                </a:solidFill>
              </a:rPr>
              <a:t>Board</a:t>
            </a:r>
            <a:r>
              <a:rPr lang="sk-SK" sz="1500">
                <a:solidFill>
                  <a:srgbClr val="434343"/>
                </a:solidFill>
              </a:rPr>
              <a:t> (14 December, 2023)</a:t>
            </a:r>
          </a:p>
          <a:p>
            <a:pPr marL="1371600" lvl="2" indent="-342900">
              <a:lnSpc>
                <a:spcPct val="115000"/>
              </a:lnSpc>
              <a:spcBef>
                <a:spcPts val="400"/>
              </a:spcBef>
              <a:buClr>
                <a:srgbClr val="434343"/>
              </a:buClr>
              <a:buSzPts val="1800"/>
              <a:buChar char="○"/>
            </a:pPr>
            <a:r>
              <a:rPr lang="sk-SK" sz="1500" err="1">
                <a:solidFill>
                  <a:srgbClr val="434343"/>
                </a:solidFill>
              </a:rPr>
              <a:t>Each</a:t>
            </a:r>
            <a:r>
              <a:rPr lang="sk-SK" sz="1500">
                <a:solidFill>
                  <a:srgbClr val="434343"/>
                </a:solidFill>
              </a:rPr>
              <a:t> change </a:t>
            </a:r>
            <a:r>
              <a:rPr lang="sk-SK" sz="1500" err="1">
                <a:solidFill>
                  <a:srgbClr val="434343"/>
                </a:solidFill>
              </a:rPr>
              <a:t>is</a:t>
            </a:r>
            <a:r>
              <a:rPr lang="sk-SK" sz="1500">
                <a:solidFill>
                  <a:srgbClr val="434343"/>
                </a:solidFill>
              </a:rPr>
              <a:t> </a:t>
            </a:r>
            <a:r>
              <a:rPr lang="sk-SK" sz="1500" err="1">
                <a:solidFill>
                  <a:srgbClr val="434343"/>
                </a:solidFill>
              </a:rPr>
              <a:t>subject</a:t>
            </a:r>
            <a:r>
              <a:rPr lang="sk-SK" sz="1500">
                <a:solidFill>
                  <a:srgbClr val="434343"/>
                </a:solidFill>
              </a:rPr>
              <a:t> to FEI </a:t>
            </a:r>
            <a:r>
              <a:rPr lang="sk-SK" sz="1500" err="1">
                <a:solidFill>
                  <a:srgbClr val="434343"/>
                </a:solidFill>
              </a:rPr>
              <a:t>Board</a:t>
            </a:r>
            <a:r>
              <a:rPr lang="sk-SK" sz="1500">
                <a:solidFill>
                  <a:srgbClr val="434343"/>
                </a:solidFill>
              </a:rPr>
              <a:t> </a:t>
            </a:r>
            <a:r>
              <a:rPr lang="sk-SK" sz="1500" err="1">
                <a:solidFill>
                  <a:srgbClr val="434343"/>
                </a:solidFill>
              </a:rPr>
              <a:t>approval</a:t>
            </a:r>
            <a:r>
              <a:rPr lang="sk-SK" sz="1500">
                <a:solidFill>
                  <a:srgbClr val="434343"/>
                </a:solidFill>
              </a:rPr>
              <a:t> </a:t>
            </a:r>
            <a:br>
              <a:rPr lang="sk-SK" sz="1500">
                <a:solidFill>
                  <a:srgbClr val="434343"/>
                </a:solidFill>
              </a:rPr>
            </a:br>
            <a:endParaRPr lang="en-SK" sz="1500">
              <a:solidFill>
                <a:srgbClr val="434343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-GB" sz="1400" b="1">
                <a:solidFill>
                  <a:srgbClr val="434343"/>
                </a:solidFill>
              </a:rPr>
              <a:t>14 September 2023</a:t>
            </a: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r>
              <a:rPr lang="en-GB" sz="1400">
                <a:solidFill>
                  <a:srgbClr val="434343"/>
                </a:solidFill>
              </a:rPr>
              <a:t>Published Draft version</a:t>
            </a: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-GB" sz="1400" b="1">
                <a:solidFill>
                  <a:srgbClr val="434343"/>
                </a:solidFill>
              </a:rPr>
              <a:t>30 October 2023</a:t>
            </a: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r>
              <a:rPr lang="en-GB" sz="1400">
                <a:solidFill>
                  <a:srgbClr val="434343"/>
                </a:solidFill>
              </a:rPr>
              <a:t>Feedback from NF to FEI</a:t>
            </a:r>
          </a:p>
          <a:p>
            <a:pPr marL="914400" lvl="1" indent="-3429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-GB" sz="1400" b="1">
                <a:solidFill>
                  <a:srgbClr val="434343"/>
                </a:solidFill>
              </a:rPr>
              <a:t>6 November 2023</a:t>
            </a: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r>
              <a:rPr lang="en-GB" sz="1400">
                <a:solidFill>
                  <a:srgbClr val="434343"/>
                </a:solidFill>
              </a:rPr>
              <a:t>Finalization of Guidelines at in-person VTC meeting (including Seminar in Salzburg conclusions)</a:t>
            </a:r>
          </a:p>
          <a:p>
            <a:pPr marL="914400" lvl="1" indent="-3429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-GB" sz="1400" b="1">
                <a:solidFill>
                  <a:srgbClr val="434343"/>
                </a:solidFill>
              </a:rPr>
              <a:t>14 December 2023</a:t>
            </a: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</a:pPr>
            <a:r>
              <a:rPr lang="en-GB" sz="1400">
                <a:solidFill>
                  <a:srgbClr val="434343"/>
                </a:solidFill>
              </a:rPr>
              <a:t>Approval of the FEI Board</a:t>
            </a:r>
          </a:p>
          <a:p>
            <a:pPr marL="13716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5762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3A2A3-5B42-DF4F-B5B1-14283E89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45" y="2340647"/>
            <a:ext cx="8254331" cy="375386"/>
          </a:xfrm>
        </p:spPr>
        <p:txBody>
          <a:bodyPr/>
          <a:lstStyle/>
          <a:p>
            <a:r>
              <a:rPr lang="en-GB" err="1"/>
              <a:t>Voltížne</a:t>
            </a:r>
            <a:r>
              <a:rPr lang="en-GB"/>
              <a:t> </a:t>
            </a:r>
            <a:r>
              <a:rPr lang="en-GB" err="1"/>
              <a:t>pravidlá</a:t>
            </a:r>
            <a:r>
              <a:rPr lang="en-GB"/>
              <a:t> SJF 2024 </a:t>
            </a:r>
            <a:br>
              <a:rPr lang="en-GB"/>
            </a:br>
            <a:r>
              <a:rPr lang="en-GB"/>
              <a:t>	- </a:t>
            </a:r>
            <a:r>
              <a:rPr lang="en-GB" err="1"/>
              <a:t>kvalifikačné</a:t>
            </a:r>
            <a:r>
              <a:rPr lang="en-GB"/>
              <a:t> </a:t>
            </a:r>
            <a:r>
              <a:rPr lang="en-GB" err="1"/>
              <a:t>kritériá</a:t>
            </a:r>
            <a:r>
              <a:rPr lang="en-GB"/>
              <a:t> FEI 2024</a:t>
            </a: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 </a:t>
            </a:r>
            <a:br>
              <a:rPr lang="en-GB"/>
            </a:br>
            <a:r>
              <a:rPr lang="en-GB" sz="1400" err="1"/>
              <a:t>Pavla</a:t>
            </a:r>
            <a:r>
              <a:rPr lang="en-GB" sz="1400"/>
              <a:t> </a:t>
            </a:r>
            <a:r>
              <a:rPr lang="en-GB" sz="1400" err="1"/>
              <a:t>Krauspe</a:t>
            </a:r>
            <a:r>
              <a:rPr lang="en-GB" sz="1400"/>
              <a:t>, 25.2.2024</a:t>
            </a:r>
            <a:br>
              <a:rPr lang="en-GB" sz="2500"/>
            </a:br>
            <a:br>
              <a:rPr lang="en-GB" sz="1000"/>
            </a:br>
            <a:endParaRPr lang="en-SK" sz="1000"/>
          </a:p>
        </p:txBody>
      </p:sp>
    </p:spTree>
    <p:extLst>
      <p:ext uri="{BB962C8B-B14F-4D97-AF65-F5344CB8AC3E}">
        <p14:creationId xmlns:p14="http://schemas.microsoft.com/office/powerpoint/2010/main" val="2949069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K"/>
              <a:t>2024 FEI Pravidlá – Štartovacie možnosti, čl. 702.2.1</a:t>
            </a:r>
            <a:endParaRPr sz="2700"/>
          </a:p>
        </p:txBody>
      </p:sp>
      <p:sp>
        <p:nvSpPr>
          <p:cNvPr id="126" name="Google Shape;12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SK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27;p25">
            <a:extLst>
              <a:ext uri="{FF2B5EF4-FFF2-40B4-BE49-F238E27FC236}">
                <a16:creationId xmlns:a16="http://schemas.microsoft.com/office/drawing/2014/main" id="{1057A7F3-5D96-0984-C76D-28354A6D2E4B}"/>
              </a:ext>
            </a:extLst>
          </p:cNvPr>
          <p:cNvSpPr txBox="1"/>
          <p:nvPr/>
        </p:nvSpPr>
        <p:spPr>
          <a:xfrm>
            <a:off x="311700" y="3836595"/>
            <a:ext cx="8787442" cy="165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k-SK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Zámer: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k-SK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Viac príležitostí pre kone získať skúsenosti na „v tom správnom </a:t>
            </a:r>
            <a:r>
              <a:rPr kumimoji="0" lang="sk-SK" sz="160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preteku</a:t>
            </a:r>
            <a:r>
              <a:rPr kumimoji="0" lang="sk-SK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k-SK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Podpora novozavedených kvalifikačných kritérií pre majstrovstvá koní.</a:t>
            </a:r>
            <a:endParaRPr lang="en-GB" sz="160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marR="0" lvl="0" indent="0" algn="l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blue circles with black text&#10;&#10;Description automatically generated">
            <a:extLst>
              <a:ext uri="{FF2B5EF4-FFF2-40B4-BE49-F238E27FC236}">
                <a16:creationId xmlns:a16="http://schemas.microsoft.com/office/drawing/2014/main" id="{248FB328-48E3-D56C-58C4-85D8D8591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76" y="1017725"/>
            <a:ext cx="3138585" cy="312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5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K"/>
              <a:t>2024 FEI Pravidlá – Štartovacie možnosti, čl. 702.2.1</a:t>
            </a:r>
            <a:endParaRPr sz="2700"/>
          </a:p>
        </p:txBody>
      </p:sp>
      <p:sp>
        <p:nvSpPr>
          <p:cNvPr id="126" name="Google Shape;12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SK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A7DC2-F848-E8AC-1170-83627C8CFDB7}"/>
              </a:ext>
            </a:extLst>
          </p:cNvPr>
          <p:cNvSpPr txBox="1"/>
          <p:nvPr/>
        </p:nvSpPr>
        <p:spPr>
          <a:xfrm>
            <a:off x="504564" y="1017725"/>
            <a:ext cx="675684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err="1">
                <a:solidFill>
                  <a:srgbClr val="7030A0"/>
                </a:solidFill>
              </a:rPr>
              <a:t>Vaulters</a:t>
            </a:r>
            <a:r>
              <a:rPr lang="en-GB" b="1">
                <a:solidFill>
                  <a:srgbClr val="7030A0"/>
                </a:solidFill>
              </a:rPr>
              <a:t> 1* and 2* </a:t>
            </a:r>
            <a:r>
              <a:rPr lang="en-GB" sz="1500" b="1">
                <a:solidFill>
                  <a:srgbClr val="7030A0"/>
                </a:solidFill>
              </a:rPr>
              <a:t> </a:t>
            </a:r>
            <a:r>
              <a:rPr lang="en-GB" sz="1500"/>
              <a:t>= </a:t>
            </a:r>
            <a:r>
              <a:rPr lang="en-GB" sz="1500" b="1"/>
              <a:t>2 starts </a:t>
            </a:r>
            <a:r>
              <a:rPr lang="en-GB" sz="1500"/>
              <a:t>each start with different horse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/>
              <a:t>2x in 1* 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/>
              <a:t>2x in 2* 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/>
              <a:t>1x in 1* + 1x in 2*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>
                <a:solidFill>
                  <a:srgbClr val="7030A0"/>
                </a:solidFill>
              </a:rPr>
              <a:t>Plus </a:t>
            </a:r>
            <a:r>
              <a:rPr lang="en-GB" sz="150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GB" sz="1500"/>
              <a:t>pportunity for </a:t>
            </a:r>
            <a:r>
              <a:rPr lang="en-GB" sz="1500" b="1">
                <a:solidFill>
                  <a:srgbClr val="7030A0"/>
                </a:solidFill>
              </a:rPr>
              <a:t>1* </a:t>
            </a:r>
            <a:r>
              <a:rPr lang="en-GB" sz="1500" b="1" err="1">
                <a:solidFill>
                  <a:srgbClr val="7030A0"/>
                </a:solidFill>
              </a:rPr>
              <a:t>vaulters</a:t>
            </a:r>
            <a:r>
              <a:rPr lang="en-GB" sz="1500" b="1">
                <a:solidFill>
                  <a:srgbClr val="7030A0"/>
                </a:solidFill>
              </a:rPr>
              <a:t> </a:t>
            </a:r>
            <a:r>
              <a:rPr lang="en-GB" sz="1500"/>
              <a:t>to compete </a:t>
            </a:r>
            <a:r>
              <a:rPr lang="en-GB" sz="1500" b="1"/>
              <a:t>one more time </a:t>
            </a:r>
            <a:r>
              <a:rPr lang="en-GB" sz="1500"/>
              <a:t>on the same horse to earn </a:t>
            </a:r>
            <a:r>
              <a:rPr lang="en-GB" sz="1500" b="1"/>
              <a:t>qualification score</a:t>
            </a:r>
            <a:r>
              <a:rPr lang="en-GB" sz="1500"/>
              <a:t> if qualification from 1* to 2* is possible based on the  schedule</a:t>
            </a:r>
            <a:r>
              <a:rPr lang="en-GB" sz="130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43092-D944-245A-50BB-866963BFDA51}"/>
              </a:ext>
            </a:extLst>
          </p:cNvPr>
          <p:cNvSpPr txBox="1"/>
          <p:nvPr/>
        </p:nvSpPr>
        <p:spPr>
          <a:xfrm>
            <a:off x="504564" y="3068708"/>
            <a:ext cx="61767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err="1">
                <a:solidFill>
                  <a:srgbClr val="7030A0"/>
                </a:solidFill>
              </a:rPr>
              <a:t>Vaulters</a:t>
            </a:r>
            <a:r>
              <a:rPr lang="en-GB" b="1">
                <a:solidFill>
                  <a:srgbClr val="7030A0"/>
                </a:solidFill>
              </a:rPr>
              <a:t> 3*  		    </a:t>
            </a:r>
            <a:r>
              <a:rPr lang="en-GB" sz="1500"/>
              <a:t>= </a:t>
            </a:r>
            <a:r>
              <a:rPr lang="en-GB" sz="1500" b="1"/>
              <a:t>2 starts </a:t>
            </a:r>
            <a:r>
              <a:rPr lang="en-GB" sz="1500"/>
              <a:t>each start with different horse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/>
              <a:t>2x in 2* 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/>
              <a:t>2x in 3* 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/>
              <a:t>1x in 2* + 1x in 3*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6740F-6405-DA69-1639-4F6AD9983AAD}"/>
              </a:ext>
            </a:extLst>
          </p:cNvPr>
          <p:cNvSpPr txBox="1"/>
          <p:nvPr/>
        </p:nvSpPr>
        <p:spPr>
          <a:xfrm>
            <a:off x="2316941" y="3414956"/>
            <a:ext cx="709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7030A0"/>
                </a:solidFill>
              </a:rPr>
              <a:t>NUMBER OF STARTS CAN BE LIMITED IN THE SCHEDULE.</a:t>
            </a:r>
          </a:p>
        </p:txBody>
      </p:sp>
    </p:spTree>
    <p:extLst>
      <p:ext uri="{BB962C8B-B14F-4D97-AF65-F5344CB8AC3E}">
        <p14:creationId xmlns:p14="http://schemas.microsoft.com/office/powerpoint/2010/main" val="2283087942"/>
      </p:ext>
    </p:extLst>
  </p:cSld>
  <p:clrMapOvr>
    <a:masterClrMapping/>
  </p:clrMapOvr>
</p:sld>
</file>

<file path=ppt/theme/theme1.xml><?xml version="1.0" encoding="utf-8"?>
<a:theme xmlns:a="http://schemas.openxmlformats.org/drawingml/2006/main" name="Vaulting Title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I_Vaulting_PPT_Template.pptx" id="{464F76AE-6B6E-420A-B5B0-BD7F3F4F3E2C}" vid="{FC0868B8-7FB0-4EED-84F2-9598116D79D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 Vaulting Title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I_Vaulting_PPT_Template.pptx" id="{464F76AE-6B6E-420A-B5B0-BD7F3F4F3E2C}" vid="{87BCF94C-60F4-4F4F-93E7-3FB880720F65}"/>
    </a:ext>
  </a:extLst>
</a:theme>
</file>

<file path=ppt/theme/theme3.xml><?xml version="1.0" encoding="utf-8"?>
<a:theme xmlns:a="http://schemas.openxmlformats.org/drawingml/2006/main" name="1_Jumping Divider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I_Vaulting_PPT_Template.pptx" id="{464F76AE-6B6E-420A-B5B0-BD7F3F4F3E2C}" vid="{C480E9EB-C947-4139-948E-D62A5E937FE8}"/>
    </a:ext>
  </a:extLst>
</a:theme>
</file>

<file path=ppt/theme/theme4.xml><?xml version="1.0" encoding="utf-8"?>
<a:theme xmlns:a="http://schemas.openxmlformats.org/drawingml/2006/main" name="Vaulting Divider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I_Vaulting_PPT_Template.pptx" id="{464F76AE-6B6E-420A-B5B0-BD7F3F4F3E2C}" vid="{536C055F-E43F-465F-8865-F77DA7E8780A}"/>
    </a:ext>
  </a:extLst>
</a:theme>
</file>

<file path=ppt/theme/theme5.xml><?xml version="1.0" encoding="utf-8"?>
<a:theme xmlns:a="http://schemas.openxmlformats.org/drawingml/2006/main" name="FEI Title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I_Vaulting_PPT_Template.pptx" id="{464F76AE-6B6E-420A-B5B0-BD7F3F4F3E2C}" vid="{215B1845-E78D-4CD7-9B78-AB2C09032B49}"/>
    </a:ext>
  </a:extLst>
</a:theme>
</file>

<file path=ppt/theme/theme6.xml><?xml version="1.0" encoding="utf-8"?>
<a:theme xmlns:a="http://schemas.openxmlformats.org/drawingml/2006/main" name="FEI Divider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I_Vaulting_PPT_Template.pptx" id="{464F76AE-6B6E-420A-B5B0-BD7F3F4F3E2C}" vid="{47B23C7B-244F-4713-8024-623CFBF47091}"/>
    </a:ext>
  </a:extLst>
</a:theme>
</file>

<file path=ppt/theme/theme7.xml><?xml version="1.0" encoding="utf-8"?>
<a:theme xmlns:a="http://schemas.openxmlformats.org/drawingml/2006/main" name="Vaulting 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I_Vaulting_PPT_Template.pptx" id="{464F76AE-6B6E-420A-B5B0-BD7F3F4F3E2C}" vid="{67B70BA0-1BA8-40BA-AE2E-72418DF2FAE9}"/>
    </a:ext>
  </a:extLst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Vaulting Title Page</Template>
  <TotalTime>54062</TotalTime>
  <Words>1658</Words>
  <Application>Microsoft Macintosh PowerPoint</Application>
  <PresentationFormat>On-screen Show (16:9)</PresentationFormat>
  <Paragraphs>280</Paragraphs>
  <Slides>37</Slides>
  <Notes>35</Notes>
  <HiddenSlides>5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Calibri</vt:lpstr>
      <vt:lpstr>FEI Bold</vt:lpstr>
      <vt:lpstr>Gotham Bold</vt:lpstr>
      <vt:lpstr>Gotham Book</vt:lpstr>
      <vt:lpstr>FEI Bold</vt:lpstr>
      <vt:lpstr>Arial</vt:lpstr>
      <vt:lpstr>FEI</vt:lpstr>
      <vt:lpstr>Söhne</vt:lpstr>
      <vt:lpstr>FEI light</vt:lpstr>
      <vt:lpstr>Google Sans</vt:lpstr>
      <vt:lpstr>Vaulting Title Page</vt:lpstr>
      <vt:lpstr>2 Vaulting Title Page</vt:lpstr>
      <vt:lpstr>1_Jumping Divider Slides</vt:lpstr>
      <vt:lpstr>Vaulting Divider Slides</vt:lpstr>
      <vt:lpstr>FEI Title Page</vt:lpstr>
      <vt:lpstr>FEI Divider Slides</vt:lpstr>
      <vt:lpstr>Vaulting Custom Design</vt:lpstr>
      <vt:lpstr>Simple Light</vt:lpstr>
      <vt:lpstr>Document</vt:lpstr>
      <vt:lpstr>Voltížne pravidlá SJF 2024   - kvalifikačné kritériá FEI 2024  Voltížna smernica SJF 2024   Pavla Krauspe, 25.02.2024  </vt:lpstr>
      <vt:lpstr>FEI Vaulting Committee and Department</vt:lpstr>
      <vt:lpstr>Agenda</vt:lpstr>
      <vt:lpstr>2024 Vaulting Rules  -  Effective date January 1, 2024</vt:lpstr>
      <vt:lpstr>2024 Vaulting Rules  - Effective date January 1, 2024</vt:lpstr>
      <vt:lpstr>2024 Vaulting Guidelines  - Effective date - January 15, 2024</vt:lpstr>
      <vt:lpstr>Voltížne pravidlá SJF 2024   - kvalifikačné kritériá FEI 2024     Pavla Krauspe, 25.2.2024  </vt:lpstr>
      <vt:lpstr>2024 FEI Pravidlá – Štartovacie možnosti, čl. 702.2.1</vt:lpstr>
      <vt:lpstr>2024 FEI Pravidlá – Štartovacie možnosti, čl. 702.2.1</vt:lpstr>
      <vt:lpstr>2024 SJF Pravidlá – Štartovacie možnosti, čl. 702.2.1</vt:lpstr>
      <vt:lpstr>2024 FEI Pravidlá – Kvalifikácia, čl. 703</vt:lpstr>
      <vt:lpstr>Qualification Criteria to the FEI Championships 2024</vt:lpstr>
      <vt:lpstr>2024 SJF Pravidlá – Poplatky, čl.  704.3</vt:lpstr>
      <vt:lpstr>2024 SJF Pravidlá – Pozdrav, čl.  714</vt:lpstr>
      <vt:lpstr>2024 FEI aj SJF Pravidlá – Výstroj, čl. 719</vt:lpstr>
      <vt:lpstr>2024 FEI aj SJF Pravidlá – Výstroj, čl. 719 2.5.</vt:lpstr>
      <vt:lpstr>2024 FEI aj SJF Pravidlá – Výstroj, čl. 719.2.5.</vt:lpstr>
      <vt:lpstr>2024 FEI aj SJF Pravidlá – Voľné zostavy skupín, čl. 737 </vt:lpstr>
      <vt:lpstr>2024 Vaulting GUIDELINES</vt:lpstr>
      <vt:lpstr>Summary of changes at https://campus.fei.org/course/</vt:lpstr>
      <vt:lpstr>Voltížne smernice SJF 2024        Pavla Krauspe, 25.2.2024  </vt:lpstr>
      <vt:lpstr>FEI A SJF Voltížne Smernice – hlavné zmeny</vt:lpstr>
      <vt:lpstr>FEI A SJF Voltížne Smernice – hlavné zmeny</vt:lpstr>
      <vt:lpstr>2024 Smernice – A3</vt:lpstr>
      <vt:lpstr>2024 Smernice – A3</vt:lpstr>
      <vt:lpstr>2024 Vaulting Guidelines</vt:lpstr>
      <vt:lpstr>2024 Smernice – listina kôň</vt:lpstr>
      <vt:lpstr>2024 Vaulting Guidelines – A2</vt:lpstr>
      <vt:lpstr>2024 Smernice – Povinná zostava </vt:lpstr>
      <vt:lpstr>2024 Vaulting Guidelines – Swing forward</vt:lpstr>
      <vt:lpstr>2024 Vaulting Guidelines – Swing off from seat astride</vt:lpstr>
      <vt:lpstr>2024 Smernice – menšie vysvetlenia</vt:lpstr>
      <vt:lpstr>2024 Smernice – Skratky</vt:lpstr>
      <vt:lpstr>2024 Smernice – Umelecký dojem - Percentá</vt:lpstr>
      <vt:lpstr>C1, C2, C3 – Mladšie deti</vt:lpstr>
      <vt:lpstr>C1, C2, C3 – Staršie dieťa, Junior, Mladý jazdec, Senior</vt:lpstr>
      <vt:lpstr>CoH – Zohľadnenie koňa a harmónia s koňom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Pavla Krauspe</dc:creator>
  <cp:lastModifiedBy>Pavla Krauspe</cp:lastModifiedBy>
  <cp:revision>134</cp:revision>
  <cp:lastPrinted>2023-11-01T15:49:53Z</cp:lastPrinted>
  <dcterms:created xsi:type="dcterms:W3CDTF">2021-03-23T12:00:57Z</dcterms:created>
  <dcterms:modified xsi:type="dcterms:W3CDTF">2024-03-26T12:51:32Z</dcterms:modified>
</cp:coreProperties>
</file>