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2" r:id="rId1"/>
    <p:sldMasterId id="2147483683" r:id="rId2"/>
  </p:sldMasterIdLst>
  <p:notesMasterIdLst>
    <p:notesMasterId r:id="rId58"/>
  </p:notesMasterIdLst>
  <p:sldIdLst>
    <p:sldId id="256" r:id="rId3"/>
    <p:sldId id="257" r:id="rId4"/>
    <p:sldId id="258" r:id="rId5"/>
    <p:sldId id="331" r:id="rId6"/>
    <p:sldId id="260" r:id="rId7"/>
    <p:sldId id="433" r:id="rId8"/>
    <p:sldId id="437"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6" r:id="rId23"/>
    <p:sldId id="278" r:id="rId24"/>
    <p:sldId id="439" r:id="rId25"/>
    <p:sldId id="440" r:id="rId26"/>
    <p:sldId id="441" r:id="rId27"/>
    <p:sldId id="283" r:id="rId28"/>
    <p:sldId id="287" r:id="rId29"/>
    <p:sldId id="290" r:id="rId30"/>
    <p:sldId id="291" r:id="rId31"/>
    <p:sldId id="292" r:id="rId32"/>
    <p:sldId id="282" r:id="rId33"/>
    <p:sldId id="294" r:id="rId34"/>
    <p:sldId id="295" r:id="rId35"/>
    <p:sldId id="296" r:id="rId36"/>
    <p:sldId id="310" r:id="rId37"/>
    <p:sldId id="311" r:id="rId38"/>
    <p:sldId id="312" r:id="rId39"/>
    <p:sldId id="313" r:id="rId40"/>
    <p:sldId id="314" r:id="rId41"/>
    <p:sldId id="315" r:id="rId42"/>
    <p:sldId id="316" r:id="rId43"/>
    <p:sldId id="317" r:id="rId44"/>
    <p:sldId id="318" r:id="rId45"/>
    <p:sldId id="319" r:id="rId46"/>
    <p:sldId id="320" r:id="rId47"/>
    <p:sldId id="321" r:id="rId48"/>
    <p:sldId id="322" r:id="rId49"/>
    <p:sldId id="323" r:id="rId50"/>
    <p:sldId id="324" r:id="rId51"/>
    <p:sldId id="325" r:id="rId52"/>
    <p:sldId id="326" r:id="rId53"/>
    <p:sldId id="327" r:id="rId54"/>
    <p:sldId id="328" r:id="rId55"/>
    <p:sldId id="329" r:id="rId56"/>
    <p:sldId id="330" r:id="rId5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18">
          <p15:clr>
            <a:srgbClr val="A4A3A4"/>
          </p15:clr>
        </p15:guide>
        <p15:guide id="2" pos="2880">
          <p15:clr>
            <a:srgbClr val="A4A3A4"/>
          </p15:clr>
        </p15:guide>
        <p15:guide id="3" pos="2324">
          <p15:clr>
            <a:srgbClr val="9AA0A6"/>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vla Krausp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732"/>
  </p:normalViewPr>
  <p:slideViewPr>
    <p:cSldViewPr snapToGrid="0">
      <p:cViewPr varScale="1">
        <p:scale>
          <a:sx n="203" d="100"/>
          <a:sy n="203" d="100"/>
        </p:scale>
        <p:origin x="168" y="528"/>
      </p:cViewPr>
      <p:guideLst>
        <p:guide orient="horz" pos="1618"/>
        <p:guide pos="2880"/>
        <p:guide pos="2324"/>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488a39ca1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488a39ca1d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9b00a4c4d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9b00a4c4d3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g29b00a4c4d3_0_1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9b00a4c4d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9b00a4c4d3_0_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g29b00a4c4d3_0_1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9b00a4c4d3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9b00a4c4d3_0_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g29b00a4c4d3_0_2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9b00a4c4d3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9b00a4c4d3_0_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g29b00a4c4d3_0_3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9b00a4c4d3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9b00a4c4d3_0_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g29b00a4c4d3_0_4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e93956904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1e93956904e_0_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Pavla scores: </a:t>
            </a:r>
            <a:endParaRPr/>
          </a:p>
          <a:p>
            <a:pPr marL="0" lvl="0" indent="0" algn="l" rtl="0">
              <a:spcBef>
                <a:spcPts val="0"/>
              </a:spcBef>
              <a:spcAft>
                <a:spcPts val="0"/>
              </a:spcAft>
              <a:buNone/>
            </a:pPr>
            <a:r>
              <a:rPr lang="en-GB"/>
              <a:t>Up to 2 = 1,5</a:t>
            </a:r>
            <a:endParaRPr/>
          </a:p>
          <a:p>
            <a:pPr marL="0" lvl="0" indent="0" algn="l" rtl="0">
              <a:spcBef>
                <a:spcPts val="0"/>
              </a:spcBef>
              <a:spcAft>
                <a:spcPts val="0"/>
              </a:spcAft>
              <a:buNone/>
            </a:pPr>
            <a:r>
              <a:rPr lang="en-GB"/>
              <a:t>Up to 4 = 3</a:t>
            </a:r>
            <a:br>
              <a:rPr lang="en-GB"/>
            </a:br>
            <a:r>
              <a:rPr lang="en-GB"/>
              <a:t>Up to 6 = 5,5</a:t>
            </a:r>
            <a:endParaRPr/>
          </a:p>
          <a:p>
            <a:pPr marL="0" lvl="0" indent="0" algn="l" rtl="0">
              <a:spcBef>
                <a:spcPts val="0"/>
              </a:spcBef>
              <a:spcAft>
                <a:spcPts val="0"/>
              </a:spcAft>
              <a:buNone/>
            </a:pPr>
            <a:r>
              <a:rPr lang="en-GB"/>
              <a:t>Upt to 8 = 7,5 - 7,8</a:t>
            </a:r>
            <a:endParaRPr/>
          </a:p>
          <a:p>
            <a:pPr marL="0" lvl="0" indent="0" algn="l" rtl="0">
              <a:spcBef>
                <a:spcPts val="0"/>
              </a:spcBef>
              <a:spcAft>
                <a:spcPts val="0"/>
              </a:spcAft>
              <a:buNone/>
            </a:pPr>
            <a:r>
              <a:rPr lang="en-GB"/>
              <a:t>Upt to 10 = 9,5</a:t>
            </a:r>
            <a:endParaRPr/>
          </a:p>
        </p:txBody>
      </p:sp>
      <p:sp>
        <p:nvSpPr>
          <p:cNvPr id="261" name="Google Shape;261;g1e93956904e_0_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e93956904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1e93956904e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a:t>Pavla scores: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GB"/>
              <a:t>Up to 4 = 3,0</a:t>
            </a:r>
            <a:br>
              <a:rPr lang="en-GB"/>
            </a:br>
            <a:r>
              <a:rPr lang="en-GB"/>
              <a:t>Up to 6 = 6,0</a:t>
            </a:r>
            <a:endParaRPr/>
          </a:p>
          <a:p>
            <a:pPr marL="0" lvl="0" indent="0" algn="l" rtl="0">
              <a:spcBef>
                <a:spcPts val="0"/>
              </a:spcBef>
              <a:spcAft>
                <a:spcPts val="0"/>
              </a:spcAft>
              <a:buClr>
                <a:schemeClr val="dk1"/>
              </a:buClr>
              <a:buSzPts val="1100"/>
              <a:buFont typeface="Arial"/>
              <a:buNone/>
            </a:pPr>
            <a:r>
              <a:rPr lang="en-GB"/>
              <a:t>Upt to 8 = 7,5</a:t>
            </a:r>
            <a:endParaRPr/>
          </a:p>
          <a:p>
            <a:pPr marL="0" lvl="0" indent="0" algn="l" rtl="0">
              <a:spcBef>
                <a:spcPts val="0"/>
              </a:spcBef>
              <a:spcAft>
                <a:spcPts val="0"/>
              </a:spcAft>
              <a:buClr>
                <a:schemeClr val="dk1"/>
              </a:buClr>
              <a:buSzPts val="1100"/>
              <a:buFont typeface="Arial"/>
              <a:buNone/>
            </a:pPr>
            <a:r>
              <a:rPr lang="en-GB"/>
              <a:t>Upt to 10 =  I don'’ agree…i would give them between 6 and 7…the horse many times showing heavy canter, mainly affected when stefan was in the loop or on the neck. The performance has great complexity and unity of composition but the horse is not chosen well to their performance, imho</a:t>
            </a:r>
            <a:endParaRPr/>
          </a:p>
        </p:txBody>
      </p:sp>
      <p:sp>
        <p:nvSpPr>
          <p:cNvPr id="270" name="Google Shape;270;g1e93956904e_0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e9473e3c31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e9473e3c31_0_1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Up to 4 = 3,5</a:t>
            </a:r>
            <a:br>
              <a:rPr lang="en-GB" dirty="0"/>
            </a:br>
            <a:r>
              <a:rPr lang="en-GB" dirty="0"/>
              <a:t>Up to 6</a:t>
            </a:r>
            <a:endParaRPr dirty="0"/>
          </a:p>
          <a:p>
            <a:pPr marL="0" lvl="0" indent="0" algn="l" rtl="0">
              <a:spcBef>
                <a:spcPts val="0"/>
              </a:spcBef>
              <a:spcAft>
                <a:spcPts val="0"/>
              </a:spcAft>
              <a:buNone/>
            </a:pPr>
            <a:r>
              <a:rPr lang="en-GB" dirty="0" err="1"/>
              <a:t>Upt</a:t>
            </a:r>
            <a:r>
              <a:rPr lang="en-GB" dirty="0"/>
              <a:t> to 8 = 8,0</a:t>
            </a:r>
            <a:endParaRPr dirty="0"/>
          </a:p>
          <a:p>
            <a:pPr marL="0" lvl="0" indent="0" algn="l" rtl="0">
              <a:spcBef>
                <a:spcPts val="0"/>
              </a:spcBef>
              <a:spcAft>
                <a:spcPts val="0"/>
              </a:spcAft>
              <a:buNone/>
            </a:pPr>
            <a:r>
              <a:rPr lang="en-GB" dirty="0" err="1"/>
              <a:t>Upt</a:t>
            </a:r>
            <a:r>
              <a:rPr lang="en-GB" dirty="0"/>
              <a:t> to 10 =  9,0 - 9,5</a:t>
            </a:r>
            <a:endParaRPr dirty="0"/>
          </a:p>
        </p:txBody>
      </p:sp>
      <p:sp>
        <p:nvSpPr>
          <p:cNvPr id="279" name="Google Shape;279;g1e9473e3c31_0_16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e9473e3c31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1e9473e3c31_0_1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Oceania: 8,5</a:t>
            </a:r>
            <a:endParaRPr dirty="0"/>
          </a:p>
          <a:p>
            <a:pPr marL="0" lvl="0" indent="0" algn="l" rtl="0">
              <a:spcBef>
                <a:spcPts val="0"/>
              </a:spcBef>
              <a:spcAft>
                <a:spcPts val="0"/>
              </a:spcAft>
              <a:buNone/>
            </a:pPr>
            <a:r>
              <a:rPr lang="en-GB" dirty="0"/>
              <a:t>Squad RUS: 4,0</a:t>
            </a:r>
            <a:endParaRPr dirty="0"/>
          </a:p>
          <a:p>
            <a:pPr marL="0" lvl="0" indent="0" algn="l" rtl="0">
              <a:spcBef>
                <a:spcPts val="0"/>
              </a:spcBef>
              <a:spcAft>
                <a:spcPts val="0"/>
              </a:spcAft>
              <a:buNone/>
            </a:pPr>
            <a:r>
              <a:rPr lang="en-GB" dirty="0"/>
              <a:t>PDD: 7,5</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88" name="Google Shape;288;g1e9473e3c31_0_17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7cbb4e627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27cbb4e6279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488a39ca1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488a39ca1d_0_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9b00a4c4d3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9b00a4c4d3_0_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g29b00a4c4d3_0_5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9041c4cd7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29041c4cd76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1" name="Google Shape;321;g29041c4cd76_0_1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e9473e3c31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1e9473e3c31_0_29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90fa99f393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290fa99f393_0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g290fa99f393_0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26</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e9473e3c31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1e9473e3c31_0_27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290fa99f39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290fa99f393_0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g290fa99f393_0_2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28</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91061d3fb1_1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291061d3fb1_1_1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4" name="Google Shape;474;g291061d3fb1_1_12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29</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290fa99f393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290fa99f393_0_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9" name="Google Shape;509;g290fa99f393_0_2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30</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90fa99f393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290fa99f393_0_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sk-SK" dirty="0"/>
              <a:t>Otvor smernice </a:t>
            </a:r>
            <a:r>
              <a:rPr lang="sk-SK" dirty="0" err="1"/>
              <a:t>aukazuj</a:t>
            </a:r>
            <a:r>
              <a:rPr lang="sk-SK" dirty="0"/>
              <a:t> v smerniciach a </a:t>
            </a:r>
            <a:r>
              <a:rPr lang="sk-SK" dirty="0" err="1"/>
              <a:t>porovnavaj</a:t>
            </a:r>
            <a:r>
              <a:rPr lang="sk-SK" dirty="0"/>
              <a:t> s </a:t>
            </a:r>
            <a:r>
              <a:rPr lang="sk-SK" dirty="0" err="1"/>
              <a:t>anglickym</a:t>
            </a:r>
            <a:r>
              <a:rPr lang="sk-SK" dirty="0"/>
              <a:t> textom</a:t>
            </a:r>
            <a:endParaRPr dirty="0"/>
          </a:p>
        </p:txBody>
      </p:sp>
      <p:sp>
        <p:nvSpPr>
          <p:cNvPr id="380" name="Google Shape;380;g290fa99f393_0_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31</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291061d3fb1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291061d3fb1_1_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3" name="Google Shape;533;g291061d3fb1_1_4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91061d3fb1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91061d3fb1_2_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291061d3fb1_2_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291061d3fb1_1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291061d3fb1_1_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9" name="Google Shape;559;g291061d3fb1_1_7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33</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291061d3fb1_1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291061d3fb1_1_10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0" name="Google Shape;580;g291061d3fb1_1_10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34</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1e9473e3c31_0_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1e9473e3c31_0_3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Up to 4 = 4</a:t>
            </a:r>
            <a:endParaRPr/>
          </a:p>
          <a:p>
            <a:pPr marL="0" lvl="0" indent="0" algn="l" rtl="0">
              <a:spcBef>
                <a:spcPts val="0"/>
              </a:spcBef>
              <a:spcAft>
                <a:spcPts val="0"/>
              </a:spcAft>
              <a:buNone/>
            </a:pPr>
            <a:r>
              <a:rPr lang="en-GB"/>
              <a:t>Up to 6 = 6</a:t>
            </a:r>
            <a:endParaRPr/>
          </a:p>
          <a:p>
            <a:pPr marL="0" lvl="0" indent="0" algn="l" rtl="0">
              <a:spcBef>
                <a:spcPts val="0"/>
              </a:spcBef>
              <a:spcAft>
                <a:spcPts val="0"/>
              </a:spcAft>
              <a:buNone/>
            </a:pPr>
            <a:r>
              <a:rPr lang="en-GB"/>
              <a:t>Up to 8 = 8</a:t>
            </a:r>
            <a:endParaRPr/>
          </a:p>
          <a:p>
            <a:pPr marL="0" lvl="0" indent="0" algn="l" rtl="0">
              <a:spcBef>
                <a:spcPts val="0"/>
              </a:spcBef>
              <a:spcAft>
                <a:spcPts val="0"/>
              </a:spcAft>
              <a:buNone/>
            </a:pPr>
            <a:r>
              <a:rPr lang="en-GB"/>
              <a:t>Up to 10 = 9</a:t>
            </a:r>
            <a:endParaRPr/>
          </a:p>
        </p:txBody>
      </p:sp>
      <p:sp>
        <p:nvSpPr>
          <p:cNvPr id="726" name="Google Shape;726;g1e9473e3c31_0_36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35</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27cbb4e6279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27cbb4e6279_0_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5" name="Google Shape;735;g27cbb4e6279_0_2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36</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28fd1dff133_1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3" name="Google Shape;743;g28fd1dff133_1_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28fd1dff133_1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0" name="Google Shape;750;g28fd1dff133_1_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1" name="Google Shape;751;g28fd1dff133_1_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38</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28fd1dff133_1_9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7" name="Google Shape;757;g28fd1dff133_1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28fd1dff133_1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2" name="Google Shape;772;g28fd1dff133_1_1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3" name="Google Shape;773;g28fd1dff133_1_10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40</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28fd1dff133_1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9" name="Google Shape;779;g28fd1dff133_1_1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0" name="Google Shape;780;g28fd1dff133_1_1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41</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28fd1dff133_1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8" name="Google Shape;788;g28fd1dff133_1_1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9" name="Google Shape;789;g28fd1dff133_1_1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42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9719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g29b00a4c4d3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7" name="Google Shape;797;g29b00a4c4d3_0_1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8" name="Google Shape;798;g29b00a4c4d3_0_1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43</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29b00a4c4d3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6" name="Google Shape;806;g29b00a4c4d3_0_1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7" name="Google Shape;807;g29b00a4c4d3_0_19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44</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296a6c7be52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5" name="Google Shape;815;g296a6c7be52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6" name="Google Shape;816;g296a6c7be52_0_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45</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28fd1dff133_1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3" name="Google Shape;823;g28fd1dff133_1_1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4" name="Google Shape;824;g28fd1dff133_1_1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46</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28fd1dff133_1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7" name="Google Shape;847;g28fd1dff133_1_1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28600" algn="just" rtl="0">
              <a:lnSpc>
                <a:spcPct val="115000"/>
              </a:lnSpc>
              <a:spcBef>
                <a:spcPts val="0"/>
              </a:spcBef>
              <a:spcAft>
                <a:spcPts val="0"/>
              </a:spcAft>
              <a:buClr>
                <a:schemeClr val="dk1"/>
              </a:buClr>
              <a:buSzPts val="1100"/>
              <a:buFont typeface="Arial"/>
              <a:buNone/>
            </a:pPr>
            <a:endParaRPr sz="1100">
              <a:latin typeface="Times New Roman"/>
              <a:ea typeface="Times New Roman"/>
              <a:cs typeface="Times New Roman"/>
              <a:sym typeface="Times New Roman"/>
            </a:endParaRPr>
          </a:p>
          <a:p>
            <a:pPr marL="0" lvl="0" indent="0" algn="l" rtl="0">
              <a:lnSpc>
                <a:spcPct val="100000"/>
              </a:lnSpc>
              <a:spcBef>
                <a:spcPts val="800"/>
              </a:spcBef>
              <a:spcAft>
                <a:spcPts val="0"/>
              </a:spcAft>
              <a:buSzPts val="1400"/>
              <a:buNone/>
            </a:pPr>
            <a:endParaRPr/>
          </a:p>
        </p:txBody>
      </p:sp>
      <p:sp>
        <p:nvSpPr>
          <p:cNvPr id="848" name="Google Shape;848;g28fd1dff133_1_1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47</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28fd1dff133_1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6" name="Google Shape;856;g28fd1dff133_1_1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28600" algn="just"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HUN :</a:t>
            </a:r>
            <a:r>
              <a:rPr lang="en-GB" sz="1100">
                <a:latin typeface="Times New Roman"/>
                <a:ea typeface="Times New Roman"/>
                <a:cs typeface="Times New Roman"/>
                <a:sym typeface="Times New Roman"/>
              </a:rPr>
              <a:t>the description of fluidity and control is also welcome, much clearer now, our only concern is </a:t>
            </a:r>
            <a:r>
              <a:rPr lang="en-GB" sz="1100" b="1">
                <a:latin typeface="Times New Roman"/>
                <a:ea typeface="Times New Roman"/>
                <a:cs typeface="Times New Roman"/>
                <a:sym typeface="Times New Roman"/>
              </a:rPr>
              <a:t>that we do not think a judge is able to determine whether an exercise fits the competence and abilities of the vaulter</a:t>
            </a:r>
            <a:r>
              <a:rPr lang="en-GB" sz="1100">
                <a:latin typeface="Times New Roman"/>
                <a:ea typeface="Times New Roman"/>
                <a:cs typeface="Times New Roman"/>
                <a:sym typeface="Times New Roman"/>
              </a:rPr>
              <a:t> (it could easily happen that they have the abilities but make mistakes), we think it is rather a competence of the coaches. </a:t>
            </a:r>
            <a:r>
              <a:rPr lang="en-GB" sz="1100" b="1">
                <a:latin typeface="Times New Roman"/>
                <a:ea typeface="Times New Roman"/>
                <a:cs typeface="Times New Roman"/>
                <a:sym typeface="Times New Roman"/>
              </a:rPr>
              <a:t>We suggest focusing more only on the control element here</a:t>
            </a:r>
            <a:r>
              <a:rPr lang="en-GB" sz="1100">
                <a:latin typeface="Times New Roman"/>
                <a:ea typeface="Times New Roman"/>
                <a:cs typeface="Times New Roman"/>
                <a:sym typeface="Times New Roman"/>
              </a:rPr>
              <a:t>, which can easily be seen, instead of guessing the competence levels</a:t>
            </a:r>
            <a:endParaRPr sz="1100">
              <a:latin typeface="Times New Roman"/>
              <a:ea typeface="Times New Roman"/>
              <a:cs typeface="Times New Roman"/>
              <a:sym typeface="Times New Roman"/>
            </a:endParaRPr>
          </a:p>
          <a:p>
            <a:pPr marL="0" lvl="0" indent="0" algn="l" rtl="0">
              <a:lnSpc>
                <a:spcPct val="100000"/>
              </a:lnSpc>
              <a:spcBef>
                <a:spcPts val="800"/>
              </a:spcBef>
              <a:spcAft>
                <a:spcPts val="0"/>
              </a:spcAft>
              <a:buSzPts val="1400"/>
              <a:buNone/>
            </a:pPr>
            <a:endParaRPr/>
          </a:p>
        </p:txBody>
      </p:sp>
      <p:sp>
        <p:nvSpPr>
          <p:cNvPr id="857" name="Google Shape;857;g28fd1dff133_1_1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48</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28fd1dff133_1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6" name="Google Shape;866;g28fd1dff133_1_1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7" name="Google Shape;867;g28fd1dff133_1_1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49</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1e9473e3c31_0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6" name="Google Shape;876;g1e9473e3c31_0_4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2700" lvl="0" indent="0" algn="l" rtl="0">
              <a:lnSpc>
                <a:spcPct val="115000"/>
              </a:lnSpc>
              <a:spcBef>
                <a:spcPts val="0"/>
              </a:spcBef>
              <a:spcAft>
                <a:spcPts val="0"/>
              </a:spcAft>
              <a:buClr>
                <a:schemeClr val="dk1"/>
              </a:buClr>
              <a:buSzPts val="1100"/>
              <a:buFont typeface="Arial"/>
              <a:buNone/>
            </a:pPr>
            <a:endParaRPr/>
          </a:p>
        </p:txBody>
      </p:sp>
      <p:sp>
        <p:nvSpPr>
          <p:cNvPr id="877" name="Google Shape;877;g1e9473e3c31_0_4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50</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g1e9473e3c31_0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5" name="Google Shape;885;g1e9473e3c31_0_4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6" name="Google Shape;886;g1e9473e3c31_0_4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51</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g2924860e0a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4" name="Google Shape;894;g2924860e0a4_0_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5" name="Google Shape;895;g2924860e0a4_0_1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52</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6b8417840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6b84178402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2924860e0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2924860e0a4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4" name="Google Shape;904;g2924860e0a4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53</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2924860e0a4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2924860e0a4_0_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3" name="Google Shape;913;g2924860e0a4_0_2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54</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g27cbb4e6279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1" name="Google Shape;921;g27cbb4e6279_0_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7B8929E-C352-7849-9DF7-6A0F55DB2C3C}" type="slidenum">
              <a:rPr lang="en-US" smtClean="0"/>
              <a:pPr/>
              <a:t>6</a:t>
            </a:fld>
            <a:endParaRPr lang="en-US"/>
          </a:p>
        </p:txBody>
      </p:sp>
    </p:spTree>
    <p:extLst>
      <p:ext uri="{BB962C8B-B14F-4D97-AF65-F5344CB8AC3E}">
        <p14:creationId xmlns:p14="http://schemas.microsoft.com/office/powerpoint/2010/main" val="643943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7B8929E-C352-7849-9DF7-6A0F55DB2C3C}" type="slidenum">
              <a:rPr lang="en-US" smtClean="0"/>
              <a:pPr/>
              <a:t>7</a:t>
            </a:fld>
            <a:endParaRPr lang="en-US"/>
          </a:p>
        </p:txBody>
      </p:sp>
    </p:spTree>
    <p:extLst>
      <p:ext uri="{BB962C8B-B14F-4D97-AF65-F5344CB8AC3E}">
        <p14:creationId xmlns:p14="http://schemas.microsoft.com/office/powerpoint/2010/main" val="788215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e9473e3c31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e9473e3c31_0_4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4" name="Google Shape;194;g1e9473e3c31_0_44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9b00a4c4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9b00a4c4d3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g29b00a4c4d3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7" name="Google Shape;17;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 Vaulting Title Page + Sub Title">
  <p:cSld name="2 Vaulting Title Page + Sub Title">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469045" y="2340647"/>
            <a:ext cx="5653800" cy="375300"/>
          </a:xfrm>
          <a:prstGeom prst="rect">
            <a:avLst/>
          </a:prstGeom>
          <a:noFill/>
          <a:ln>
            <a:noFill/>
          </a:ln>
        </p:spPr>
        <p:txBody>
          <a:bodyPr spcFirstLastPara="1" wrap="square" lIns="0" tIns="45700" rIns="0" bIns="45700" anchor="t" anchorCtr="0">
            <a:normAutofit/>
          </a:bodyPr>
          <a:lstStyle>
            <a:lvl1pPr marR="0" lvl="0" algn="l"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urple Vaulting Quote">
  <p:cSld name="Purple Vaulting Quote">
    <p:spTree>
      <p:nvGrpSpPr>
        <p:cNvPr id="1" name="Shape 57"/>
        <p:cNvGrpSpPr/>
        <p:nvPr/>
      </p:nvGrpSpPr>
      <p:grpSpPr>
        <a:xfrm>
          <a:off x="0" y="0"/>
          <a:ext cx="0" cy="0"/>
          <a:chOff x="0" y="0"/>
          <a:chExt cx="0" cy="0"/>
        </a:xfrm>
      </p:grpSpPr>
      <p:sp>
        <p:nvSpPr>
          <p:cNvPr id="58" name="Google Shape;58;p14"/>
          <p:cNvSpPr/>
          <p:nvPr/>
        </p:nvSpPr>
        <p:spPr>
          <a:xfrm>
            <a:off x="0" y="0"/>
            <a:ext cx="9144000" cy="4743900"/>
          </a:xfrm>
          <a:prstGeom prst="rect">
            <a:avLst/>
          </a:prstGeom>
          <a:solidFill>
            <a:srgbClr val="4B0A5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9" name="Google Shape;59;p14"/>
          <p:cNvSpPr txBox="1">
            <a:spLocks noGrp="1"/>
          </p:cNvSpPr>
          <p:nvPr>
            <p:ph type="body" idx="1"/>
          </p:nvPr>
        </p:nvSpPr>
        <p:spPr>
          <a:xfrm>
            <a:off x="0" y="602079"/>
            <a:ext cx="9144000" cy="3531900"/>
          </a:xfrm>
          <a:prstGeom prst="rect">
            <a:avLst/>
          </a:prstGeom>
          <a:noFill/>
          <a:ln>
            <a:noFill/>
          </a:ln>
        </p:spPr>
        <p:txBody>
          <a:bodyPr spcFirstLastPara="1" wrap="square" lIns="180000" tIns="655200" rIns="180000" bIns="655200" anchor="ctr" anchorCtr="0">
            <a:normAutofit/>
          </a:bodyPr>
          <a:lstStyle>
            <a:lvl1pPr marL="457200" marR="0" lvl="0" indent="-228600" algn="ctr" rtl="0">
              <a:lnSpc>
                <a:spcPct val="135000"/>
              </a:lnSpc>
              <a:spcBef>
                <a:spcPts val="0"/>
              </a:spcBef>
              <a:spcAft>
                <a:spcPts val="0"/>
              </a:spcAft>
              <a:buClr>
                <a:srgbClr val="FF7D1E"/>
              </a:buClr>
              <a:buSzPts val="1560"/>
              <a:buFont typeface="Arial"/>
              <a:buNone/>
              <a:defRPr sz="2000" b="0" i="0" u="none" strike="noStrike" cap="none">
                <a:solidFill>
                  <a:srgbClr val="FFFFFF"/>
                </a:solidFill>
                <a:latin typeface="Arial"/>
                <a:ea typeface="Arial"/>
                <a:cs typeface="Arial"/>
                <a:sym typeface="Arial"/>
              </a:defRPr>
            </a:lvl1pPr>
            <a:lvl2pPr marL="914400" marR="0" lvl="1" indent="-406400" algn="l" rtl="0">
              <a:spcBef>
                <a:spcPts val="12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12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200"/>
              </a:spcBef>
              <a:spcAft>
                <a:spcPts val="12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60" name="Google Shape;60;p14" descr="Open_Vaulting_Quotiation_Mark_HR.png"/>
          <p:cNvPicPr preferRelativeResize="0"/>
          <p:nvPr/>
        </p:nvPicPr>
        <p:blipFill rotWithShape="1">
          <a:blip r:embed="rId2">
            <a:alphaModFix/>
          </a:blip>
          <a:srcRect/>
          <a:stretch/>
        </p:blipFill>
        <p:spPr>
          <a:xfrm>
            <a:off x="4087133" y="571689"/>
            <a:ext cx="1026000" cy="792000"/>
          </a:xfrm>
          <a:prstGeom prst="rect">
            <a:avLst/>
          </a:prstGeom>
          <a:noFill/>
          <a:ln>
            <a:noFill/>
          </a:ln>
        </p:spPr>
      </p:pic>
      <p:pic>
        <p:nvPicPr>
          <p:cNvPr id="61" name="Google Shape;61;p14" descr="Closed_Vaulting_Quotation_Mark_HR.png"/>
          <p:cNvPicPr preferRelativeResize="0"/>
          <p:nvPr/>
        </p:nvPicPr>
        <p:blipFill rotWithShape="1">
          <a:blip r:embed="rId3">
            <a:alphaModFix/>
          </a:blip>
          <a:srcRect/>
          <a:stretch/>
        </p:blipFill>
        <p:spPr>
          <a:xfrm>
            <a:off x="4087133" y="3399294"/>
            <a:ext cx="1026000" cy="792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aulting Title + 2 Text Boxes">
  <p:cSld name="Vaulting Title + 2 Text Boxes">
    <p:spTree>
      <p:nvGrpSpPr>
        <p:cNvPr id="1" name="Shape 62"/>
        <p:cNvGrpSpPr/>
        <p:nvPr/>
      </p:nvGrpSpPr>
      <p:grpSpPr>
        <a:xfrm>
          <a:off x="0" y="0"/>
          <a:ext cx="0" cy="0"/>
          <a:chOff x="0" y="0"/>
          <a:chExt cx="0" cy="0"/>
        </a:xfrm>
      </p:grpSpPr>
      <p:sp>
        <p:nvSpPr>
          <p:cNvPr id="63" name="Google Shape;63;p15"/>
          <p:cNvSpPr txBox="1">
            <a:spLocks noGrp="1"/>
          </p:cNvSpPr>
          <p:nvPr>
            <p:ph type="body" idx="1"/>
          </p:nvPr>
        </p:nvSpPr>
        <p:spPr>
          <a:xfrm>
            <a:off x="446400" y="1014046"/>
            <a:ext cx="4068000" cy="3468000"/>
          </a:xfrm>
          <a:prstGeom prst="rect">
            <a:avLst/>
          </a:prstGeom>
          <a:noFill/>
          <a:ln>
            <a:noFill/>
          </a:ln>
        </p:spPr>
        <p:txBody>
          <a:bodyPr spcFirstLastPara="1" wrap="square" lIns="91425" tIns="45700" rIns="91425" bIns="45700" anchor="t" anchorCtr="0">
            <a:normAutofit/>
          </a:bodyPr>
          <a:lstStyle>
            <a:lvl1pPr marL="457200" marR="0" lvl="0" indent="-368300" algn="l" rtl="0">
              <a:spcBef>
                <a:spcPts val="440"/>
              </a:spcBef>
              <a:spcAft>
                <a:spcPts val="0"/>
              </a:spcAft>
              <a:buClr>
                <a:srgbClr val="2CDACE"/>
              </a:buClr>
              <a:buSzPts val="2200"/>
              <a:buFont typeface="Arial"/>
              <a:buChar char="•"/>
              <a:defRPr sz="2200" b="0" i="0" u="none" strike="noStrike" cap="none">
                <a:solidFill>
                  <a:srgbClr val="000000"/>
                </a:solidFill>
                <a:latin typeface="Arial"/>
                <a:ea typeface="Arial"/>
                <a:cs typeface="Arial"/>
                <a:sym typeface="Arial"/>
              </a:defRPr>
            </a:lvl1pPr>
            <a:lvl2pPr marL="914400" marR="0" lvl="1" indent="-355600" algn="l" rtl="0">
              <a:spcBef>
                <a:spcPts val="1200"/>
              </a:spcBef>
              <a:spcAft>
                <a:spcPts val="0"/>
              </a:spcAft>
              <a:buClr>
                <a:srgbClr val="2CDACE"/>
              </a:buClr>
              <a:buSzPts val="2000"/>
              <a:buFont typeface="Arial"/>
              <a:buChar char="–"/>
              <a:defRPr sz="2000" b="0" i="0" u="none" strike="noStrike" cap="none">
                <a:solidFill>
                  <a:srgbClr val="000000"/>
                </a:solidFill>
                <a:latin typeface="Arial"/>
                <a:ea typeface="Arial"/>
                <a:cs typeface="Arial"/>
                <a:sym typeface="Arial"/>
              </a:defRPr>
            </a:lvl2pPr>
            <a:lvl3pPr marL="1371600" marR="0" lvl="2" indent="-355600" algn="l" rtl="0">
              <a:spcBef>
                <a:spcPts val="1200"/>
              </a:spcBef>
              <a:spcAft>
                <a:spcPts val="0"/>
              </a:spcAft>
              <a:buClr>
                <a:srgbClr val="2CDACE"/>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55600" algn="l" rtl="0">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200"/>
              </a:spcBef>
              <a:spcAft>
                <a:spcPts val="12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 name="Google Shape;64;p15"/>
          <p:cNvSpPr txBox="1">
            <a:spLocks noGrp="1"/>
          </p:cNvSpPr>
          <p:nvPr>
            <p:ph type="body" idx="2"/>
          </p:nvPr>
        </p:nvSpPr>
        <p:spPr>
          <a:xfrm>
            <a:off x="4760046" y="1014046"/>
            <a:ext cx="4068000" cy="3468000"/>
          </a:xfrm>
          <a:prstGeom prst="rect">
            <a:avLst/>
          </a:prstGeom>
          <a:noFill/>
          <a:ln>
            <a:noFill/>
          </a:ln>
        </p:spPr>
        <p:txBody>
          <a:bodyPr spcFirstLastPara="1" wrap="square" lIns="91425" tIns="45700" rIns="91425" bIns="45700" anchor="t" anchorCtr="0">
            <a:normAutofit/>
          </a:bodyPr>
          <a:lstStyle>
            <a:lvl1pPr marL="457200" marR="0" lvl="0" indent="-368300" algn="l" rtl="0">
              <a:spcBef>
                <a:spcPts val="440"/>
              </a:spcBef>
              <a:spcAft>
                <a:spcPts val="0"/>
              </a:spcAft>
              <a:buClr>
                <a:srgbClr val="2CDACE"/>
              </a:buClr>
              <a:buSzPts val="2200"/>
              <a:buFont typeface="Arial"/>
              <a:buChar char="•"/>
              <a:defRPr sz="2200" b="0" i="0" u="none" strike="noStrike" cap="none">
                <a:solidFill>
                  <a:srgbClr val="000000"/>
                </a:solidFill>
                <a:latin typeface="Arial"/>
                <a:ea typeface="Arial"/>
                <a:cs typeface="Arial"/>
                <a:sym typeface="Arial"/>
              </a:defRPr>
            </a:lvl1pPr>
            <a:lvl2pPr marL="914400" marR="0" lvl="1" indent="-355600" algn="l" rtl="0">
              <a:spcBef>
                <a:spcPts val="1200"/>
              </a:spcBef>
              <a:spcAft>
                <a:spcPts val="0"/>
              </a:spcAft>
              <a:buClr>
                <a:srgbClr val="2CDACE"/>
              </a:buClr>
              <a:buSzPts val="2000"/>
              <a:buFont typeface="Arial"/>
              <a:buChar char="–"/>
              <a:defRPr sz="2000" b="0" i="0" u="none" strike="noStrike" cap="none">
                <a:solidFill>
                  <a:srgbClr val="000000"/>
                </a:solidFill>
                <a:latin typeface="Arial"/>
                <a:ea typeface="Arial"/>
                <a:cs typeface="Arial"/>
                <a:sym typeface="Arial"/>
              </a:defRPr>
            </a:lvl2pPr>
            <a:lvl3pPr marL="1371600" marR="0" lvl="2" indent="-355600" algn="l" rtl="0">
              <a:spcBef>
                <a:spcPts val="1200"/>
              </a:spcBef>
              <a:spcAft>
                <a:spcPts val="0"/>
              </a:spcAft>
              <a:buClr>
                <a:srgbClr val="2CDACE"/>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55600" algn="l" rtl="0">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200"/>
              </a:spcBef>
              <a:spcAft>
                <a:spcPts val="12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 name="Google Shape;65;p15"/>
          <p:cNvSpPr txBox="1">
            <a:spLocks noGrp="1"/>
          </p:cNvSpPr>
          <p:nvPr>
            <p:ph type="title"/>
          </p:nvPr>
        </p:nvSpPr>
        <p:spPr>
          <a:xfrm>
            <a:off x="447040" y="319303"/>
            <a:ext cx="8381100" cy="496200"/>
          </a:xfrm>
          <a:prstGeom prst="rect">
            <a:avLst/>
          </a:prstGeom>
          <a:noFill/>
          <a:ln>
            <a:noFill/>
          </a:ln>
        </p:spPr>
        <p:txBody>
          <a:bodyPr spcFirstLastPara="1" wrap="square" lIns="0" tIns="45700" rIns="0" bIns="45700" anchor="t" anchorCtr="0">
            <a:normAutofit/>
          </a:bodyPr>
          <a:lstStyle>
            <a:lvl1pPr marR="0" lvl="0" algn="l" rtl="0">
              <a:lnSpc>
                <a:spcPct val="121428"/>
              </a:lnSpc>
              <a:spcBef>
                <a:spcPts val="0"/>
              </a:spcBef>
              <a:spcAft>
                <a:spcPts val="0"/>
              </a:spcAft>
              <a:buClr>
                <a:srgbClr val="4B0A57"/>
              </a:buClr>
              <a:buSzPts val="2800"/>
              <a:buFont typeface="Arial"/>
              <a:buNone/>
              <a:defRPr sz="2800" b="1" i="0" u="none" strike="noStrike" cap="none">
                <a:solidFill>
                  <a:srgbClr val="4B0A57"/>
                </a:solidFill>
                <a:latin typeface="Arial"/>
                <a:ea typeface="Arial"/>
                <a:cs typeface="Arial"/>
                <a:sym typeface="Arial"/>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aulting Title + Text Box">
  <p:cSld name="Vaulting Title + Text Box">
    <p:spTree>
      <p:nvGrpSpPr>
        <p:cNvPr id="1" name="Shape 66"/>
        <p:cNvGrpSpPr/>
        <p:nvPr/>
      </p:nvGrpSpPr>
      <p:grpSpPr>
        <a:xfrm>
          <a:off x="0" y="0"/>
          <a:ext cx="0" cy="0"/>
          <a:chOff x="0" y="0"/>
          <a:chExt cx="0" cy="0"/>
        </a:xfrm>
      </p:grpSpPr>
      <p:sp>
        <p:nvSpPr>
          <p:cNvPr id="67" name="Google Shape;67;p16"/>
          <p:cNvSpPr txBox="1">
            <a:spLocks noGrp="1"/>
          </p:cNvSpPr>
          <p:nvPr>
            <p:ph type="body" idx="1"/>
          </p:nvPr>
        </p:nvSpPr>
        <p:spPr>
          <a:xfrm>
            <a:off x="446400" y="1014046"/>
            <a:ext cx="6516000" cy="3396000"/>
          </a:xfrm>
          <a:prstGeom prst="rect">
            <a:avLst/>
          </a:prstGeom>
          <a:noFill/>
          <a:ln>
            <a:noFill/>
          </a:ln>
        </p:spPr>
        <p:txBody>
          <a:bodyPr spcFirstLastPara="1" wrap="square" lIns="91425" tIns="45700" rIns="91425" bIns="45700" anchor="t" anchorCtr="0">
            <a:normAutofit/>
          </a:bodyPr>
          <a:lstStyle>
            <a:lvl1pPr marL="457200" marR="0" lvl="0" indent="-368300" algn="l" rtl="0">
              <a:spcBef>
                <a:spcPts val="440"/>
              </a:spcBef>
              <a:spcAft>
                <a:spcPts val="0"/>
              </a:spcAft>
              <a:buClr>
                <a:srgbClr val="2CDACE"/>
              </a:buClr>
              <a:buSzPts val="2200"/>
              <a:buFont typeface="Arial"/>
              <a:buChar char="•"/>
              <a:defRPr sz="2200" b="0" i="0" u="none" strike="noStrike" cap="none">
                <a:solidFill>
                  <a:srgbClr val="000000"/>
                </a:solidFill>
                <a:latin typeface="Arial"/>
                <a:ea typeface="Arial"/>
                <a:cs typeface="Arial"/>
                <a:sym typeface="Arial"/>
              </a:defRPr>
            </a:lvl1pPr>
            <a:lvl2pPr marL="914400" marR="0" lvl="1" indent="-355600" algn="l" rtl="0">
              <a:spcBef>
                <a:spcPts val="1200"/>
              </a:spcBef>
              <a:spcAft>
                <a:spcPts val="0"/>
              </a:spcAft>
              <a:buClr>
                <a:srgbClr val="2CDACE"/>
              </a:buClr>
              <a:buSzPts val="2000"/>
              <a:buFont typeface="Arial"/>
              <a:buChar char="–"/>
              <a:defRPr sz="2000" b="0" i="0" u="none" strike="noStrike" cap="none">
                <a:solidFill>
                  <a:srgbClr val="000000"/>
                </a:solidFill>
                <a:latin typeface="Arial"/>
                <a:ea typeface="Arial"/>
                <a:cs typeface="Arial"/>
                <a:sym typeface="Arial"/>
              </a:defRPr>
            </a:lvl2pPr>
            <a:lvl3pPr marL="1371600" marR="0" lvl="2" indent="-355600" algn="l" rtl="0">
              <a:spcBef>
                <a:spcPts val="1200"/>
              </a:spcBef>
              <a:spcAft>
                <a:spcPts val="0"/>
              </a:spcAft>
              <a:buClr>
                <a:srgbClr val="2CDACE"/>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55600" algn="l" rtl="0">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200"/>
              </a:spcBef>
              <a:spcAft>
                <a:spcPts val="12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 name="Google Shape;68;p16"/>
          <p:cNvSpPr txBox="1">
            <a:spLocks noGrp="1"/>
          </p:cNvSpPr>
          <p:nvPr>
            <p:ph type="title"/>
          </p:nvPr>
        </p:nvSpPr>
        <p:spPr>
          <a:xfrm>
            <a:off x="447040" y="319303"/>
            <a:ext cx="8381100" cy="496200"/>
          </a:xfrm>
          <a:prstGeom prst="rect">
            <a:avLst/>
          </a:prstGeom>
          <a:noFill/>
          <a:ln>
            <a:noFill/>
          </a:ln>
        </p:spPr>
        <p:txBody>
          <a:bodyPr spcFirstLastPara="1" wrap="square" lIns="0" tIns="45700" rIns="0" bIns="45700" anchor="t" anchorCtr="0">
            <a:normAutofit/>
          </a:bodyPr>
          <a:lstStyle>
            <a:lvl1pPr marR="0" lvl="0" algn="l" rtl="0">
              <a:lnSpc>
                <a:spcPct val="121428"/>
              </a:lnSpc>
              <a:spcBef>
                <a:spcPts val="0"/>
              </a:spcBef>
              <a:spcAft>
                <a:spcPts val="0"/>
              </a:spcAft>
              <a:buClr>
                <a:srgbClr val="4B0A57"/>
              </a:buClr>
              <a:buSzPts val="2800"/>
              <a:buFont typeface="Arial"/>
              <a:buNone/>
              <a:defRPr sz="2800" b="1" i="0" u="none" strike="noStrike" cap="none">
                <a:solidFill>
                  <a:srgbClr val="4B0A57"/>
                </a:solidFill>
                <a:latin typeface="Arial"/>
                <a:ea typeface="Arial"/>
                <a:cs typeface="Arial"/>
                <a:sym typeface="Arial"/>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aulting Text + Image">
  <p:cSld name="Vaulting Text + Image">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447040" y="319303"/>
            <a:ext cx="4734600" cy="496200"/>
          </a:xfrm>
          <a:prstGeom prst="rect">
            <a:avLst/>
          </a:prstGeom>
          <a:noFill/>
          <a:ln>
            <a:noFill/>
          </a:ln>
        </p:spPr>
        <p:txBody>
          <a:bodyPr spcFirstLastPara="1" wrap="square" lIns="0" tIns="45700" rIns="0" bIns="45700" anchor="t" anchorCtr="0">
            <a:normAutofit/>
          </a:bodyPr>
          <a:lstStyle>
            <a:lvl1pPr marR="0" lvl="0" algn="l" rtl="0">
              <a:lnSpc>
                <a:spcPct val="121428"/>
              </a:lnSpc>
              <a:spcBef>
                <a:spcPts val="0"/>
              </a:spcBef>
              <a:spcAft>
                <a:spcPts val="0"/>
              </a:spcAft>
              <a:buClr>
                <a:srgbClr val="4B0A57"/>
              </a:buClr>
              <a:buSzPts val="2800"/>
              <a:buFont typeface="Arial"/>
              <a:buNone/>
              <a:defRPr sz="2800" b="1" i="0" u="none" strike="noStrike" cap="none">
                <a:solidFill>
                  <a:srgbClr val="4B0A57"/>
                </a:solidFill>
                <a:latin typeface="Arial"/>
                <a:ea typeface="Arial"/>
                <a:cs typeface="Arial"/>
                <a:sym typeface="Arial"/>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71" name="Google Shape;71;p17"/>
          <p:cNvSpPr txBox="1">
            <a:spLocks noGrp="1"/>
          </p:cNvSpPr>
          <p:nvPr>
            <p:ph type="body" idx="1"/>
          </p:nvPr>
        </p:nvSpPr>
        <p:spPr>
          <a:xfrm>
            <a:off x="446400" y="1014047"/>
            <a:ext cx="4735200" cy="3468000"/>
          </a:xfrm>
          <a:prstGeom prst="rect">
            <a:avLst/>
          </a:prstGeom>
          <a:noFill/>
          <a:ln>
            <a:noFill/>
          </a:ln>
        </p:spPr>
        <p:txBody>
          <a:bodyPr spcFirstLastPara="1" wrap="square" lIns="91425" tIns="45700" rIns="91425" bIns="45700" anchor="t" anchorCtr="0">
            <a:normAutofit/>
          </a:bodyPr>
          <a:lstStyle>
            <a:lvl1pPr marL="457200" marR="0" lvl="0" indent="-368300" algn="l" rtl="0">
              <a:spcBef>
                <a:spcPts val="440"/>
              </a:spcBef>
              <a:spcAft>
                <a:spcPts val="0"/>
              </a:spcAft>
              <a:buClr>
                <a:srgbClr val="2CDACE"/>
              </a:buClr>
              <a:buSzPts val="2200"/>
              <a:buFont typeface="Arial"/>
              <a:buChar char="•"/>
              <a:defRPr sz="2200" b="0" i="0" u="none" strike="noStrike" cap="none">
                <a:solidFill>
                  <a:srgbClr val="000000"/>
                </a:solidFill>
                <a:latin typeface="Arial"/>
                <a:ea typeface="Arial"/>
                <a:cs typeface="Arial"/>
                <a:sym typeface="Arial"/>
              </a:defRPr>
            </a:lvl1pPr>
            <a:lvl2pPr marL="914400" marR="0" lvl="1" indent="-355600" algn="l" rtl="0">
              <a:spcBef>
                <a:spcPts val="1200"/>
              </a:spcBef>
              <a:spcAft>
                <a:spcPts val="0"/>
              </a:spcAft>
              <a:buClr>
                <a:srgbClr val="2CDACE"/>
              </a:buClr>
              <a:buSzPts val="2000"/>
              <a:buFont typeface="Arial"/>
              <a:buChar char="–"/>
              <a:defRPr sz="2000" b="0" i="0" u="none" strike="noStrike" cap="none">
                <a:solidFill>
                  <a:srgbClr val="000000"/>
                </a:solidFill>
                <a:latin typeface="Arial"/>
                <a:ea typeface="Arial"/>
                <a:cs typeface="Arial"/>
                <a:sym typeface="Arial"/>
              </a:defRPr>
            </a:lvl2pPr>
            <a:lvl3pPr marL="1371600" marR="0" lvl="2" indent="-355600" algn="l" rtl="0">
              <a:spcBef>
                <a:spcPts val="1200"/>
              </a:spcBef>
              <a:spcAft>
                <a:spcPts val="0"/>
              </a:spcAft>
              <a:buClr>
                <a:srgbClr val="2CDACE"/>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55600" algn="l" rtl="0">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200"/>
              </a:spcBef>
              <a:spcAft>
                <a:spcPts val="12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Google Shape;72;p17"/>
          <p:cNvSpPr>
            <a:spLocks noGrp="1"/>
          </p:cNvSpPr>
          <p:nvPr>
            <p:ph type="pic" idx="2"/>
          </p:nvPr>
        </p:nvSpPr>
        <p:spPr>
          <a:xfrm>
            <a:off x="5316415" y="0"/>
            <a:ext cx="3827700" cy="47448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aulting Title + Bullet points ">
  <p:cSld name="Vaulting Title + Bullet points ">
    <p:spTree>
      <p:nvGrpSpPr>
        <p:cNvPr id="1" name="Shape 73"/>
        <p:cNvGrpSpPr/>
        <p:nvPr/>
      </p:nvGrpSpPr>
      <p:grpSpPr>
        <a:xfrm>
          <a:off x="0" y="0"/>
          <a:ext cx="0" cy="0"/>
          <a:chOff x="0" y="0"/>
          <a:chExt cx="0" cy="0"/>
        </a:xfrm>
      </p:grpSpPr>
      <p:sp>
        <p:nvSpPr>
          <p:cNvPr id="74" name="Google Shape;74;p18"/>
          <p:cNvSpPr txBox="1">
            <a:spLocks noGrp="1"/>
          </p:cNvSpPr>
          <p:nvPr>
            <p:ph type="body" idx="1"/>
          </p:nvPr>
        </p:nvSpPr>
        <p:spPr>
          <a:xfrm>
            <a:off x="446400" y="1014046"/>
            <a:ext cx="8388000" cy="3468000"/>
          </a:xfrm>
          <a:prstGeom prst="rect">
            <a:avLst/>
          </a:prstGeom>
          <a:noFill/>
          <a:ln>
            <a:noFill/>
          </a:ln>
        </p:spPr>
        <p:txBody>
          <a:bodyPr spcFirstLastPara="1" wrap="square" lIns="91425" tIns="45700" rIns="91425" bIns="45700" anchor="t" anchorCtr="0">
            <a:normAutofit/>
          </a:bodyPr>
          <a:lstStyle>
            <a:lvl1pPr marL="457200" marR="0" lvl="0" indent="-368300" algn="l" rtl="0">
              <a:spcBef>
                <a:spcPts val="440"/>
              </a:spcBef>
              <a:spcAft>
                <a:spcPts val="0"/>
              </a:spcAft>
              <a:buClr>
                <a:srgbClr val="2CDACE"/>
              </a:buClr>
              <a:buSzPts val="2200"/>
              <a:buFont typeface="Arial"/>
              <a:buChar char="•"/>
              <a:defRPr sz="2200" b="0" i="0" u="none" strike="noStrike" cap="none">
                <a:solidFill>
                  <a:srgbClr val="000000"/>
                </a:solidFill>
                <a:latin typeface="Arial"/>
                <a:ea typeface="Arial"/>
                <a:cs typeface="Arial"/>
                <a:sym typeface="Arial"/>
              </a:defRPr>
            </a:lvl1pPr>
            <a:lvl2pPr marL="914400" marR="0" lvl="1" indent="-355600" algn="l" rtl="0">
              <a:spcBef>
                <a:spcPts val="1200"/>
              </a:spcBef>
              <a:spcAft>
                <a:spcPts val="0"/>
              </a:spcAft>
              <a:buClr>
                <a:srgbClr val="2CDACE"/>
              </a:buClr>
              <a:buSzPts val="2000"/>
              <a:buFont typeface="Arial"/>
              <a:buChar char="–"/>
              <a:defRPr sz="2000" b="0" i="0" u="none" strike="noStrike" cap="none">
                <a:solidFill>
                  <a:srgbClr val="000000"/>
                </a:solidFill>
                <a:latin typeface="Arial"/>
                <a:ea typeface="Arial"/>
                <a:cs typeface="Arial"/>
                <a:sym typeface="Arial"/>
              </a:defRPr>
            </a:lvl2pPr>
            <a:lvl3pPr marL="1371600" marR="0" lvl="2" indent="-355600" algn="l" rtl="0">
              <a:spcBef>
                <a:spcPts val="1200"/>
              </a:spcBef>
              <a:spcAft>
                <a:spcPts val="0"/>
              </a:spcAft>
              <a:buClr>
                <a:srgbClr val="2CDACE"/>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55600" algn="l" rtl="0">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200"/>
              </a:spcBef>
              <a:spcAft>
                <a:spcPts val="12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Google Shape;75;p18"/>
          <p:cNvSpPr txBox="1">
            <a:spLocks noGrp="1"/>
          </p:cNvSpPr>
          <p:nvPr>
            <p:ph type="title"/>
          </p:nvPr>
        </p:nvSpPr>
        <p:spPr>
          <a:xfrm>
            <a:off x="447040" y="319303"/>
            <a:ext cx="8381100" cy="496200"/>
          </a:xfrm>
          <a:prstGeom prst="rect">
            <a:avLst/>
          </a:prstGeom>
          <a:noFill/>
          <a:ln>
            <a:noFill/>
          </a:ln>
        </p:spPr>
        <p:txBody>
          <a:bodyPr spcFirstLastPara="1" wrap="square" lIns="0" tIns="45700" rIns="0" bIns="45700" anchor="t" anchorCtr="0">
            <a:normAutofit/>
          </a:bodyPr>
          <a:lstStyle>
            <a:lvl1pPr marR="0" lvl="0" algn="l" rtl="0">
              <a:lnSpc>
                <a:spcPct val="121428"/>
              </a:lnSpc>
              <a:spcBef>
                <a:spcPts val="0"/>
              </a:spcBef>
              <a:spcAft>
                <a:spcPts val="0"/>
              </a:spcAft>
              <a:buClr>
                <a:srgbClr val="4B0A57"/>
              </a:buClr>
              <a:buSzPts val="2800"/>
              <a:buFont typeface="Arial"/>
              <a:buNone/>
              <a:defRPr sz="2800" b="1" i="0" u="none" strike="noStrike" cap="none">
                <a:solidFill>
                  <a:srgbClr val="4B0A57"/>
                </a:solidFill>
                <a:latin typeface="Arial"/>
                <a:ea typeface="Arial"/>
                <a:cs typeface="Arial"/>
                <a:sym typeface="Arial"/>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urple Vaulting Quote">
  <p:cSld name="Purple Vaulting Quote">
    <p:spTree>
      <p:nvGrpSpPr>
        <p:cNvPr id="1" name="Shape 82"/>
        <p:cNvGrpSpPr/>
        <p:nvPr/>
      </p:nvGrpSpPr>
      <p:grpSpPr>
        <a:xfrm>
          <a:off x="0" y="0"/>
          <a:ext cx="0" cy="0"/>
          <a:chOff x="0" y="0"/>
          <a:chExt cx="0" cy="0"/>
        </a:xfrm>
      </p:grpSpPr>
      <p:sp>
        <p:nvSpPr>
          <p:cNvPr id="83" name="Google Shape;83;p20"/>
          <p:cNvSpPr/>
          <p:nvPr/>
        </p:nvSpPr>
        <p:spPr>
          <a:xfrm>
            <a:off x="0" y="0"/>
            <a:ext cx="9144000" cy="4743900"/>
          </a:xfrm>
          <a:prstGeom prst="rect">
            <a:avLst/>
          </a:prstGeom>
          <a:solidFill>
            <a:srgbClr val="4B0A5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4" name="Google Shape;84;p20"/>
          <p:cNvSpPr txBox="1">
            <a:spLocks noGrp="1"/>
          </p:cNvSpPr>
          <p:nvPr>
            <p:ph type="body" idx="1"/>
          </p:nvPr>
        </p:nvSpPr>
        <p:spPr>
          <a:xfrm>
            <a:off x="0" y="602079"/>
            <a:ext cx="9144000" cy="3531900"/>
          </a:xfrm>
          <a:prstGeom prst="rect">
            <a:avLst/>
          </a:prstGeom>
          <a:noFill/>
          <a:ln>
            <a:noFill/>
          </a:ln>
        </p:spPr>
        <p:txBody>
          <a:bodyPr spcFirstLastPara="1" wrap="square" lIns="180000" tIns="655200" rIns="180000" bIns="655200" anchor="ctr" anchorCtr="0">
            <a:normAutofit/>
          </a:bodyPr>
          <a:lstStyle>
            <a:lvl1pPr marL="457200" marR="0" lvl="0" indent="-228600" algn="ctr">
              <a:lnSpc>
                <a:spcPct val="135000"/>
              </a:lnSpc>
              <a:spcBef>
                <a:spcPts val="0"/>
              </a:spcBef>
              <a:spcAft>
                <a:spcPts val="0"/>
              </a:spcAft>
              <a:buClr>
                <a:srgbClr val="FF7D1E"/>
              </a:buClr>
              <a:buSzPts val="1560"/>
              <a:buFont typeface="Arial"/>
              <a:buNone/>
              <a:defRPr sz="2000" b="0" i="0" u="none" strike="noStrike" cap="none">
                <a:solidFill>
                  <a:srgbClr val="FFFFFF"/>
                </a:solidFill>
                <a:latin typeface="Arial"/>
                <a:ea typeface="Arial"/>
                <a:cs typeface="Arial"/>
                <a:sym typeface="Arial"/>
              </a:defRPr>
            </a:lvl1pPr>
            <a:lvl2pPr marL="914400" marR="0" lvl="1" indent="-406400" algn="l">
              <a:lnSpc>
                <a:spcPct val="115000"/>
              </a:lnSpc>
              <a:spcBef>
                <a:spcPts val="12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15000"/>
              </a:lnSpc>
              <a:spcBef>
                <a:spcPts val="12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15000"/>
              </a:lnSpc>
              <a:spcBef>
                <a:spcPts val="1200"/>
              </a:spcBef>
              <a:spcAft>
                <a:spcPts val="12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5" name="Google Shape;85;p20" descr="Open_Vaulting_Quotiation_Mark_HR.png"/>
          <p:cNvPicPr preferRelativeResize="0"/>
          <p:nvPr/>
        </p:nvPicPr>
        <p:blipFill rotWithShape="1">
          <a:blip r:embed="rId2">
            <a:alphaModFix/>
          </a:blip>
          <a:srcRect/>
          <a:stretch/>
        </p:blipFill>
        <p:spPr>
          <a:xfrm>
            <a:off x="4087133" y="571689"/>
            <a:ext cx="1026000" cy="792000"/>
          </a:xfrm>
          <a:prstGeom prst="rect">
            <a:avLst/>
          </a:prstGeom>
          <a:noFill/>
          <a:ln>
            <a:noFill/>
          </a:ln>
        </p:spPr>
      </p:pic>
      <p:pic>
        <p:nvPicPr>
          <p:cNvPr id="86" name="Google Shape;86;p20" descr="Closed_Vaulting_Quotation_Mark_HR.png"/>
          <p:cNvPicPr preferRelativeResize="0"/>
          <p:nvPr/>
        </p:nvPicPr>
        <p:blipFill rotWithShape="1">
          <a:blip r:embed="rId3">
            <a:alphaModFix/>
          </a:blip>
          <a:srcRect/>
          <a:stretch/>
        </p:blipFill>
        <p:spPr>
          <a:xfrm>
            <a:off x="4087133" y="3399294"/>
            <a:ext cx="1026000" cy="7920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7"/>
        <p:cNvGrpSpPr/>
        <p:nvPr/>
      </p:nvGrpSpPr>
      <p:grpSpPr>
        <a:xfrm>
          <a:off x="0" y="0"/>
          <a:ext cx="0" cy="0"/>
          <a:chOff x="0" y="0"/>
          <a:chExt cx="0" cy="0"/>
        </a:xfrm>
      </p:grpSpPr>
      <p:sp>
        <p:nvSpPr>
          <p:cNvPr id="88" name="Google Shape;88;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9" name="Google Shape;89;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90" name="Google Shape;90;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1" name="Google Shape;21;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1"/>
        <p:cNvGrpSpPr/>
        <p:nvPr/>
      </p:nvGrpSpPr>
      <p:grpSpPr>
        <a:xfrm>
          <a:off x="0" y="0"/>
          <a:ext cx="0" cy="0"/>
          <a:chOff x="0" y="0"/>
          <a:chExt cx="0" cy="0"/>
        </a:xfrm>
      </p:grpSpPr>
      <p:sp>
        <p:nvSpPr>
          <p:cNvPr id="92" name="Google Shape;92;p2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93" name="Google Shape;93;p2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94" name="Google Shape;94;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5"/>
        <p:cNvGrpSpPr/>
        <p:nvPr/>
      </p:nvGrpSpPr>
      <p:grpSpPr>
        <a:xfrm>
          <a:off x="0" y="0"/>
          <a:ext cx="0" cy="0"/>
          <a:chOff x="0" y="0"/>
          <a:chExt cx="0" cy="0"/>
        </a:xfrm>
      </p:grpSpPr>
      <p:sp>
        <p:nvSpPr>
          <p:cNvPr id="96" name="Google Shape;96;p2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97" name="Google Shape;97;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8"/>
        <p:cNvGrpSpPr/>
        <p:nvPr/>
      </p:nvGrpSpPr>
      <p:grpSpPr>
        <a:xfrm>
          <a:off x="0" y="0"/>
          <a:ext cx="0" cy="0"/>
          <a:chOff x="0" y="0"/>
          <a:chExt cx="0" cy="0"/>
        </a:xfrm>
      </p:grpSpPr>
      <p:sp>
        <p:nvSpPr>
          <p:cNvPr id="99" name="Google Shape;99;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0" name="Google Shape;100;p2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01" name="Google Shape;101;p24"/>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02" name="Google Shape;102;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3"/>
        <p:cNvGrpSpPr/>
        <p:nvPr/>
      </p:nvGrpSpPr>
      <p:grpSpPr>
        <a:xfrm>
          <a:off x="0" y="0"/>
          <a:ext cx="0" cy="0"/>
          <a:chOff x="0" y="0"/>
          <a:chExt cx="0" cy="0"/>
        </a:xfrm>
      </p:grpSpPr>
      <p:sp>
        <p:nvSpPr>
          <p:cNvPr id="104" name="Google Shape;104;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5" name="Google Shape;105;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6"/>
        <p:cNvGrpSpPr/>
        <p:nvPr/>
      </p:nvGrpSpPr>
      <p:grpSpPr>
        <a:xfrm>
          <a:off x="0" y="0"/>
          <a:ext cx="0" cy="0"/>
          <a:chOff x="0" y="0"/>
          <a:chExt cx="0" cy="0"/>
        </a:xfrm>
      </p:grpSpPr>
      <p:sp>
        <p:nvSpPr>
          <p:cNvPr id="107" name="Google Shape;107;p26"/>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08" name="Google Shape;108;p26"/>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09" name="Google Shape;109;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0"/>
        <p:cNvGrpSpPr/>
        <p:nvPr/>
      </p:nvGrpSpPr>
      <p:grpSpPr>
        <a:xfrm>
          <a:off x="0" y="0"/>
          <a:ext cx="0" cy="0"/>
          <a:chOff x="0" y="0"/>
          <a:chExt cx="0" cy="0"/>
        </a:xfrm>
      </p:grpSpPr>
      <p:sp>
        <p:nvSpPr>
          <p:cNvPr id="111" name="Google Shape;111;p27"/>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12" name="Google Shape;112;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3"/>
        <p:cNvGrpSpPr/>
        <p:nvPr/>
      </p:nvGrpSpPr>
      <p:grpSpPr>
        <a:xfrm>
          <a:off x="0" y="0"/>
          <a:ext cx="0" cy="0"/>
          <a:chOff x="0" y="0"/>
          <a:chExt cx="0" cy="0"/>
        </a:xfrm>
      </p:grpSpPr>
      <p:sp>
        <p:nvSpPr>
          <p:cNvPr id="114" name="Google Shape;114;p2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28"/>
          <p:cNvSpPr txBox="1">
            <a:spLocks noGrp="1"/>
          </p:cNvSpPr>
          <p:nvPr>
            <p:ph type="title"/>
          </p:nvPr>
        </p:nvSpPr>
        <p:spPr>
          <a:xfrm>
            <a:off x="206500" y="171025"/>
            <a:ext cx="4045200" cy="9303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500"/>
              <a:buNone/>
              <a:defRPr sz="25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16" name="Google Shape;116;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17" name="Google Shape;117;p28"/>
          <p:cNvSpPr txBox="1"/>
          <p:nvPr/>
        </p:nvSpPr>
        <p:spPr>
          <a:xfrm>
            <a:off x="295050" y="4238725"/>
            <a:ext cx="4101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8"/>
        <p:cNvGrpSpPr/>
        <p:nvPr/>
      </p:nvGrpSpPr>
      <p:grpSpPr>
        <a:xfrm>
          <a:off x="0" y="0"/>
          <a:ext cx="0" cy="0"/>
          <a:chOff x="0" y="0"/>
          <a:chExt cx="0" cy="0"/>
        </a:xfrm>
      </p:grpSpPr>
      <p:sp>
        <p:nvSpPr>
          <p:cNvPr id="119" name="Google Shape;119;p29"/>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20" name="Google Shape;120;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1"/>
        <p:cNvGrpSpPr/>
        <p:nvPr/>
      </p:nvGrpSpPr>
      <p:grpSpPr>
        <a:xfrm>
          <a:off x="0" y="0"/>
          <a:ext cx="0" cy="0"/>
          <a:chOff x="0" y="0"/>
          <a:chExt cx="0" cy="0"/>
        </a:xfrm>
      </p:grpSpPr>
      <p:sp>
        <p:nvSpPr>
          <p:cNvPr id="122" name="Google Shape;122;p30"/>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23" name="Google Shape;123;p30"/>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24" name="Google Shape;124;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5"/>
        <p:cNvGrpSpPr/>
        <p:nvPr/>
      </p:nvGrpSpPr>
      <p:grpSpPr>
        <a:xfrm>
          <a:off x="0" y="0"/>
          <a:ext cx="0" cy="0"/>
          <a:chOff x="0" y="0"/>
          <a:chExt cx="0" cy="0"/>
        </a:xfrm>
      </p:grpSpPr>
      <p:sp>
        <p:nvSpPr>
          <p:cNvPr id="126" name="Google Shape;126;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 Vaulting Title Page + Sub Title">
  <p:cSld name="2 Vaulting Title Page + Sub Title">
    <p:spTree>
      <p:nvGrpSpPr>
        <p:cNvPr id="1" name="Shape 127"/>
        <p:cNvGrpSpPr/>
        <p:nvPr/>
      </p:nvGrpSpPr>
      <p:grpSpPr>
        <a:xfrm>
          <a:off x="0" y="0"/>
          <a:ext cx="0" cy="0"/>
          <a:chOff x="0" y="0"/>
          <a:chExt cx="0" cy="0"/>
        </a:xfrm>
      </p:grpSpPr>
      <p:sp>
        <p:nvSpPr>
          <p:cNvPr id="128" name="Google Shape;128;p32"/>
          <p:cNvSpPr txBox="1">
            <a:spLocks noGrp="1"/>
          </p:cNvSpPr>
          <p:nvPr>
            <p:ph type="title"/>
          </p:nvPr>
        </p:nvSpPr>
        <p:spPr>
          <a:xfrm>
            <a:off x="469045" y="2340647"/>
            <a:ext cx="5653800" cy="375300"/>
          </a:xfrm>
          <a:prstGeom prst="rect">
            <a:avLst/>
          </a:prstGeom>
          <a:noFill/>
          <a:ln>
            <a:noFill/>
          </a:ln>
        </p:spPr>
        <p:txBody>
          <a:bodyPr spcFirstLastPara="1" wrap="square" lIns="0" tIns="45700" rIns="0" bIns="45700" anchor="t" anchorCtr="0">
            <a:normAutofit/>
          </a:bodyPr>
          <a:lstStyle>
            <a:lvl1pPr marR="0" lvl="0" algn="l">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1pPr>
            <a:lvl2pPr lvl="1" algn="l">
              <a:lnSpc>
                <a:spcPct val="100000"/>
              </a:lnSpc>
              <a:spcBef>
                <a:spcPts val="0"/>
              </a:spcBef>
              <a:spcAft>
                <a:spcPts val="0"/>
              </a:spcAft>
              <a:buSzPts val="2800"/>
              <a:buNone/>
              <a:defRPr sz="1800"/>
            </a:lvl2pPr>
            <a:lvl3pPr lvl="2" algn="l">
              <a:lnSpc>
                <a:spcPct val="100000"/>
              </a:lnSpc>
              <a:spcBef>
                <a:spcPts val="0"/>
              </a:spcBef>
              <a:spcAft>
                <a:spcPts val="0"/>
              </a:spcAft>
              <a:buSzPts val="2800"/>
              <a:buNone/>
              <a:defRPr sz="1800"/>
            </a:lvl3pPr>
            <a:lvl4pPr lvl="3" algn="l">
              <a:lnSpc>
                <a:spcPct val="100000"/>
              </a:lnSpc>
              <a:spcBef>
                <a:spcPts val="0"/>
              </a:spcBef>
              <a:spcAft>
                <a:spcPts val="0"/>
              </a:spcAft>
              <a:buSzPts val="2800"/>
              <a:buNone/>
              <a:defRPr sz="1800"/>
            </a:lvl4pPr>
            <a:lvl5pPr lvl="4" algn="l">
              <a:lnSpc>
                <a:spcPct val="100000"/>
              </a:lnSpc>
              <a:spcBef>
                <a:spcPts val="0"/>
              </a:spcBef>
              <a:spcAft>
                <a:spcPts val="0"/>
              </a:spcAft>
              <a:buSzPts val="2800"/>
              <a:buNone/>
              <a:defRPr sz="1800"/>
            </a:lvl5pPr>
            <a:lvl6pPr lvl="5" algn="l">
              <a:lnSpc>
                <a:spcPct val="100000"/>
              </a:lnSpc>
              <a:spcBef>
                <a:spcPts val="0"/>
              </a:spcBef>
              <a:spcAft>
                <a:spcPts val="0"/>
              </a:spcAft>
              <a:buSzPts val="2800"/>
              <a:buNone/>
              <a:defRPr sz="1800"/>
            </a:lvl6pPr>
            <a:lvl7pPr lvl="6" algn="l">
              <a:lnSpc>
                <a:spcPct val="100000"/>
              </a:lnSpc>
              <a:spcBef>
                <a:spcPts val="0"/>
              </a:spcBef>
              <a:spcAft>
                <a:spcPts val="0"/>
              </a:spcAft>
              <a:buSzPts val="2800"/>
              <a:buNone/>
              <a:defRPr sz="1800"/>
            </a:lvl7pPr>
            <a:lvl8pPr lvl="7" algn="l">
              <a:lnSpc>
                <a:spcPct val="100000"/>
              </a:lnSpc>
              <a:spcBef>
                <a:spcPts val="0"/>
              </a:spcBef>
              <a:spcAft>
                <a:spcPts val="0"/>
              </a:spcAft>
              <a:buSzPts val="2800"/>
              <a:buNone/>
              <a:defRPr sz="1800"/>
            </a:lvl8pPr>
            <a:lvl9pPr lvl="8" algn="l">
              <a:lnSpc>
                <a:spcPct val="100000"/>
              </a:lnSpc>
              <a:spcBef>
                <a:spcPts val="0"/>
              </a:spcBef>
              <a:spcAft>
                <a:spcPts val="0"/>
              </a:spcAft>
              <a:buSzPts val="2800"/>
              <a:buNone/>
              <a:defRPr sz="18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Vaulting Title + 2 Text Boxes">
  <p:cSld name="Vaulting Title + 2 Text Boxes">
    <p:spTree>
      <p:nvGrpSpPr>
        <p:cNvPr id="1" name="Shape 129"/>
        <p:cNvGrpSpPr/>
        <p:nvPr/>
      </p:nvGrpSpPr>
      <p:grpSpPr>
        <a:xfrm>
          <a:off x="0" y="0"/>
          <a:ext cx="0" cy="0"/>
          <a:chOff x="0" y="0"/>
          <a:chExt cx="0" cy="0"/>
        </a:xfrm>
      </p:grpSpPr>
      <p:sp>
        <p:nvSpPr>
          <p:cNvPr id="130" name="Google Shape;130;p33"/>
          <p:cNvSpPr txBox="1">
            <a:spLocks noGrp="1"/>
          </p:cNvSpPr>
          <p:nvPr>
            <p:ph type="body" idx="1"/>
          </p:nvPr>
        </p:nvSpPr>
        <p:spPr>
          <a:xfrm>
            <a:off x="446400" y="1014046"/>
            <a:ext cx="4068000" cy="3468000"/>
          </a:xfrm>
          <a:prstGeom prst="rect">
            <a:avLst/>
          </a:prstGeom>
          <a:noFill/>
          <a:ln>
            <a:noFill/>
          </a:ln>
        </p:spPr>
        <p:txBody>
          <a:bodyPr spcFirstLastPara="1" wrap="square" lIns="91425" tIns="45700" rIns="91425" bIns="45700" anchor="t" anchorCtr="0">
            <a:normAutofit/>
          </a:bodyPr>
          <a:lstStyle>
            <a:lvl1pPr marL="457200" marR="0" lvl="0" indent="-368300" algn="l">
              <a:lnSpc>
                <a:spcPct val="115000"/>
              </a:lnSpc>
              <a:spcBef>
                <a:spcPts val="440"/>
              </a:spcBef>
              <a:spcAft>
                <a:spcPts val="0"/>
              </a:spcAft>
              <a:buClr>
                <a:srgbClr val="2CDACE"/>
              </a:buClr>
              <a:buSzPts val="2200"/>
              <a:buFont typeface="Arial"/>
              <a:buChar char="•"/>
              <a:defRPr sz="2200" b="0" i="0" u="none" strike="noStrike" cap="none">
                <a:solidFill>
                  <a:srgbClr val="000000"/>
                </a:solidFill>
                <a:latin typeface="Arial"/>
                <a:ea typeface="Arial"/>
                <a:cs typeface="Arial"/>
                <a:sym typeface="Arial"/>
              </a:defRPr>
            </a:lvl1pPr>
            <a:lvl2pPr marL="914400" marR="0" lvl="1" indent="-355600" algn="l">
              <a:lnSpc>
                <a:spcPct val="115000"/>
              </a:lnSpc>
              <a:spcBef>
                <a:spcPts val="1200"/>
              </a:spcBef>
              <a:spcAft>
                <a:spcPts val="0"/>
              </a:spcAft>
              <a:buClr>
                <a:srgbClr val="2CDACE"/>
              </a:buClr>
              <a:buSzPts val="2000"/>
              <a:buFont typeface="Arial"/>
              <a:buChar char="–"/>
              <a:defRPr sz="2000" b="0" i="0" u="none" strike="noStrike" cap="none">
                <a:solidFill>
                  <a:srgbClr val="000000"/>
                </a:solidFill>
                <a:latin typeface="Arial"/>
                <a:ea typeface="Arial"/>
                <a:cs typeface="Arial"/>
                <a:sym typeface="Arial"/>
              </a:defRPr>
            </a:lvl2pPr>
            <a:lvl3pPr marL="1371600" marR="0" lvl="2" indent="-355600" algn="l">
              <a:lnSpc>
                <a:spcPct val="115000"/>
              </a:lnSpc>
              <a:spcBef>
                <a:spcPts val="1200"/>
              </a:spcBef>
              <a:spcAft>
                <a:spcPts val="0"/>
              </a:spcAft>
              <a:buClr>
                <a:srgbClr val="2CDACE"/>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15000"/>
              </a:lnSpc>
              <a:spcBef>
                <a:spcPts val="1200"/>
              </a:spcBef>
              <a:spcAft>
                <a:spcPts val="12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1" name="Google Shape;131;p33"/>
          <p:cNvSpPr txBox="1">
            <a:spLocks noGrp="1"/>
          </p:cNvSpPr>
          <p:nvPr>
            <p:ph type="body" idx="2"/>
          </p:nvPr>
        </p:nvSpPr>
        <p:spPr>
          <a:xfrm>
            <a:off x="4760046" y="1014046"/>
            <a:ext cx="4068000" cy="3468000"/>
          </a:xfrm>
          <a:prstGeom prst="rect">
            <a:avLst/>
          </a:prstGeom>
          <a:noFill/>
          <a:ln>
            <a:noFill/>
          </a:ln>
        </p:spPr>
        <p:txBody>
          <a:bodyPr spcFirstLastPara="1" wrap="square" lIns="91425" tIns="45700" rIns="91425" bIns="45700" anchor="t" anchorCtr="0">
            <a:normAutofit/>
          </a:bodyPr>
          <a:lstStyle>
            <a:lvl1pPr marL="457200" marR="0" lvl="0" indent="-368300" algn="l">
              <a:lnSpc>
                <a:spcPct val="115000"/>
              </a:lnSpc>
              <a:spcBef>
                <a:spcPts val="440"/>
              </a:spcBef>
              <a:spcAft>
                <a:spcPts val="0"/>
              </a:spcAft>
              <a:buClr>
                <a:srgbClr val="2CDACE"/>
              </a:buClr>
              <a:buSzPts val="2200"/>
              <a:buFont typeface="Arial"/>
              <a:buChar char="•"/>
              <a:defRPr sz="2200" b="0" i="0" u="none" strike="noStrike" cap="none">
                <a:solidFill>
                  <a:srgbClr val="000000"/>
                </a:solidFill>
                <a:latin typeface="Arial"/>
                <a:ea typeface="Arial"/>
                <a:cs typeface="Arial"/>
                <a:sym typeface="Arial"/>
              </a:defRPr>
            </a:lvl1pPr>
            <a:lvl2pPr marL="914400" marR="0" lvl="1" indent="-355600" algn="l">
              <a:lnSpc>
                <a:spcPct val="115000"/>
              </a:lnSpc>
              <a:spcBef>
                <a:spcPts val="1200"/>
              </a:spcBef>
              <a:spcAft>
                <a:spcPts val="0"/>
              </a:spcAft>
              <a:buClr>
                <a:srgbClr val="2CDACE"/>
              </a:buClr>
              <a:buSzPts val="2000"/>
              <a:buFont typeface="Arial"/>
              <a:buChar char="–"/>
              <a:defRPr sz="2000" b="0" i="0" u="none" strike="noStrike" cap="none">
                <a:solidFill>
                  <a:srgbClr val="000000"/>
                </a:solidFill>
                <a:latin typeface="Arial"/>
                <a:ea typeface="Arial"/>
                <a:cs typeface="Arial"/>
                <a:sym typeface="Arial"/>
              </a:defRPr>
            </a:lvl2pPr>
            <a:lvl3pPr marL="1371600" marR="0" lvl="2" indent="-355600" algn="l">
              <a:lnSpc>
                <a:spcPct val="115000"/>
              </a:lnSpc>
              <a:spcBef>
                <a:spcPts val="1200"/>
              </a:spcBef>
              <a:spcAft>
                <a:spcPts val="0"/>
              </a:spcAft>
              <a:buClr>
                <a:srgbClr val="2CDACE"/>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15000"/>
              </a:lnSpc>
              <a:spcBef>
                <a:spcPts val="1200"/>
              </a:spcBef>
              <a:spcAft>
                <a:spcPts val="12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2" name="Google Shape;132;p33"/>
          <p:cNvSpPr txBox="1">
            <a:spLocks noGrp="1"/>
          </p:cNvSpPr>
          <p:nvPr>
            <p:ph type="title"/>
          </p:nvPr>
        </p:nvSpPr>
        <p:spPr>
          <a:xfrm>
            <a:off x="447040" y="319303"/>
            <a:ext cx="8381100" cy="496200"/>
          </a:xfrm>
          <a:prstGeom prst="rect">
            <a:avLst/>
          </a:prstGeom>
          <a:noFill/>
          <a:ln>
            <a:noFill/>
          </a:ln>
        </p:spPr>
        <p:txBody>
          <a:bodyPr spcFirstLastPara="1" wrap="square" lIns="0" tIns="45700" rIns="0" bIns="45700" anchor="t" anchorCtr="0">
            <a:normAutofit/>
          </a:bodyPr>
          <a:lstStyle>
            <a:lvl1pPr marR="0" lvl="0" algn="l">
              <a:lnSpc>
                <a:spcPct val="121428"/>
              </a:lnSpc>
              <a:spcBef>
                <a:spcPts val="0"/>
              </a:spcBef>
              <a:spcAft>
                <a:spcPts val="0"/>
              </a:spcAft>
              <a:buClr>
                <a:srgbClr val="4B0A57"/>
              </a:buClr>
              <a:buSzPts val="2800"/>
              <a:buFont typeface="Arial"/>
              <a:buNone/>
              <a:defRPr sz="2800" b="1" i="0" u="none" strike="noStrike" cap="none">
                <a:solidFill>
                  <a:srgbClr val="4B0A57"/>
                </a:solidFill>
                <a:latin typeface="Arial"/>
                <a:ea typeface="Arial"/>
                <a:cs typeface="Arial"/>
                <a:sym typeface="Arial"/>
              </a:defRPr>
            </a:lvl1pPr>
            <a:lvl2pPr lvl="1" algn="l">
              <a:lnSpc>
                <a:spcPct val="100000"/>
              </a:lnSpc>
              <a:spcBef>
                <a:spcPts val="0"/>
              </a:spcBef>
              <a:spcAft>
                <a:spcPts val="0"/>
              </a:spcAft>
              <a:buSzPts val="2800"/>
              <a:buNone/>
              <a:defRPr sz="1800"/>
            </a:lvl2pPr>
            <a:lvl3pPr lvl="2" algn="l">
              <a:lnSpc>
                <a:spcPct val="100000"/>
              </a:lnSpc>
              <a:spcBef>
                <a:spcPts val="0"/>
              </a:spcBef>
              <a:spcAft>
                <a:spcPts val="0"/>
              </a:spcAft>
              <a:buSzPts val="2800"/>
              <a:buNone/>
              <a:defRPr sz="1800"/>
            </a:lvl3pPr>
            <a:lvl4pPr lvl="3" algn="l">
              <a:lnSpc>
                <a:spcPct val="100000"/>
              </a:lnSpc>
              <a:spcBef>
                <a:spcPts val="0"/>
              </a:spcBef>
              <a:spcAft>
                <a:spcPts val="0"/>
              </a:spcAft>
              <a:buSzPts val="2800"/>
              <a:buNone/>
              <a:defRPr sz="1800"/>
            </a:lvl4pPr>
            <a:lvl5pPr lvl="4" algn="l">
              <a:lnSpc>
                <a:spcPct val="100000"/>
              </a:lnSpc>
              <a:spcBef>
                <a:spcPts val="0"/>
              </a:spcBef>
              <a:spcAft>
                <a:spcPts val="0"/>
              </a:spcAft>
              <a:buSzPts val="2800"/>
              <a:buNone/>
              <a:defRPr sz="1800"/>
            </a:lvl5pPr>
            <a:lvl6pPr lvl="5" algn="l">
              <a:lnSpc>
                <a:spcPct val="100000"/>
              </a:lnSpc>
              <a:spcBef>
                <a:spcPts val="0"/>
              </a:spcBef>
              <a:spcAft>
                <a:spcPts val="0"/>
              </a:spcAft>
              <a:buSzPts val="2800"/>
              <a:buNone/>
              <a:defRPr sz="1800"/>
            </a:lvl6pPr>
            <a:lvl7pPr lvl="6" algn="l">
              <a:lnSpc>
                <a:spcPct val="100000"/>
              </a:lnSpc>
              <a:spcBef>
                <a:spcPts val="0"/>
              </a:spcBef>
              <a:spcAft>
                <a:spcPts val="0"/>
              </a:spcAft>
              <a:buSzPts val="2800"/>
              <a:buNone/>
              <a:defRPr sz="1800"/>
            </a:lvl7pPr>
            <a:lvl8pPr lvl="7" algn="l">
              <a:lnSpc>
                <a:spcPct val="100000"/>
              </a:lnSpc>
              <a:spcBef>
                <a:spcPts val="0"/>
              </a:spcBef>
              <a:spcAft>
                <a:spcPts val="0"/>
              </a:spcAft>
              <a:buSzPts val="2800"/>
              <a:buNone/>
              <a:defRPr sz="1800"/>
            </a:lvl8pPr>
            <a:lvl9pPr lvl="8" algn="l">
              <a:lnSpc>
                <a:spcPct val="100000"/>
              </a:lnSpc>
              <a:spcBef>
                <a:spcPts val="0"/>
              </a:spcBef>
              <a:spcAft>
                <a:spcPts val="0"/>
              </a:spcAft>
              <a:buSzPts val="2800"/>
              <a:buNone/>
              <a:defRPr sz="18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aulting Title + Text Box">
  <p:cSld name="Vaulting Title + Text Box">
    <p:spTree>
      <p:nvGrpSpPr>
        <p:cNvPr id="1" name="Shape 133"/>
        <p:cNvGrpSpPr/>
        <p:nvPr/>
      </p:nvGrpSpPr>
      <p:grpSpPr>
        <a:xfrm>
          <a:off x="0" y="0"/>
          <a:ext cx="0" cy="0"/>
          <a:chOff x="0" y="0"/>
          <a:chExt cx="0" cy="0"/>
        </a:xfrm>
      </p:grpSpPr>
      <p:sp>
        <p:nvSpPr>
          <p:cNvPr id="134" name="Google Shape;134;p34"/>
          <p:cNvSpPr txBox="1">
            <a:spLocks noGrp="1"/>
          </p:cNvSpPr>
          <p:nvPr>
            <p:ph type="body" idx="1"/>
          </p:nvPr>
        </p:nvSpPr>
        <p:spPr>
          <a:xfrm>
            <a:off x="446400" y="1014046"/>
            <a:ext cx="6516000" cy="3396000"/>
          </a:xfrm>
          <a:prstGeom prst="rect">
            <a:avLst/>
          </a:prstGeom>
          <a:noFill/>
          <a:ln>
            <a:noFill/>
          </a:ln>
        </p:spPr>
        <p:txBody>
          <a:bodyPr spcFirstLastPara="1" wrap="square" lIns="91425" tIns="45700" rIns="91425" bIns="45700" anchor="t" anchorCtr="0">
            <a:normAutofit/>
          </a:bodyPr>
          <a:lstStyle>
            <a:lvl1pPr marL="457200" marR="0" lvl="0" indent="-368300" algn="l">
              <a:lnSpc>
                <a:spcPct val="115000"/>
              </a:lnSpc>
              <a:spcBef>
                <a:spcPts val="440"/>
              </a:spcBef>
              <a:spcAft>
                <a:spcPts val="0"/>
              </a:spcAft>
              <a:buClr>
                <a:srgbClr val="2CDACE"/>
              </a:buClr>
              <a:buSzPts val="2200"/>
              <a:buFont typeface="Arial"/>
              <a:buChar char="•"/>
              <a:defRPr sz="2200" b="0" i="0" u="none" strike="noStrike" cap="none">
                <a:solidFill>
                  <a:srgbClr val="000000"/>
                </a:solidFill>
                <a:latin typeface="Arial"/>
                <a:ea typeface="Arial"/>
                <a:cs typeface="Arial"/>
                <a:sym typeface="Arial"/>
              </a:defRPr>
            </a:lvl1pPr>
            <a:lvl2pPr marL="914400" marR="0" lvl="1" indent="-355600" algn="l">
              <a:lnSpc>
                <a:spcPct val="115000"/>
              </a:lnSpc>
              <a:spcBef>
                <a:spcPts val="1200"/>
              </a:spcBef>
              <a:spcAft>
                <a:spcPts val="0"/>
              </a:spcAft>
              <a:buClr>
                <a:srgbClr val="2CDACE"/>
              </a:buClr>
              <a:buSzPts val="2000"/>
              <a:buFont typeface="Arial"/>
              <a:buChar char="–"/>
              <a:defRPr sz="2000" b="0" i="0" u="none" strike="noStrike" cap="none">
                <a:solidFill>
                  <a:srgbClr val="000000"/>
                </a:solidFill>
                <a:latin typeface="Arial"/>
                <a:ea typeface="Arial"/>
                <a:cs typeface="Arial"/>
                <a:sym typeface="Arial"/>
              </a:defRPr>
            </a:lvl2pPr>
            <a:lvl3pPr marL="1371600" marR="0" lvl="2" indent="-355600" algn="l">
              <a:lnSpc>
                <a:spcPct val="115000"/>
              </a:lnSpc>
              <a:spcBef>
                <a:spcPts val="1200"/>
              </a:spcBef>
              <a:spcAft>
                <a:spcPts val="0"/>
              </a:spcAft>
              <a:buClr>
                <a:srgbClr val="2CDACE"/>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15000"/>
              </a:lnSpc>
              <a:spcBef>
                <a:spcPts val="1200"/>
              </a:spcBef>
              <a:spcAft>
                <a:spcPts val="12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5" name="Google Shape;135;p34"/>
          <p:cNvSpPr txBox="1">
            <a:spLocks noGrp="1"/>
          </p:cNvSpPr>
          <p:nvPr>
            <p:ph type="title"/>
          </p:nvPr>
        </p:nvSpPr>
        <p:spPr>
          <a:xfrm>
            <a:off x="447040" y="319303"/>
            <a:ext cx="8381100" cy="496200"/>
          </a:xfrm>
          <a:prstGeom prst="rect">
            <a:avLst/>
          </a:prstGeom>
          <a:noFill/>
          <a:ln>
            <a:noFill/>
          </a:ln>
        </p:spPr>
        <p:txBody>
          <a:bodyPr spcFirstLastPara="1" wrap="square" lIns="0" tIns="45700" rIns="0" bIns="45700" anchor="t" anchorCtr="0">
            <a:normAutofit/>
          </a:bodyPr>
          <a:lstStyle>
            <a:lvl1pPr marR="0" lvl="0" algn="l">
              <a:lnSpc>
                <a:spcPct val="121428"/>
              </a:lnSpc>
              <a:spcBef>
                <a:spcPts val="0"/>
              </a:spcBef>
              <a:spcAft>
                <a:spcPts val="0"/>
              </a:spcAft>
              <a:buClr>
                <a:srgbClr val="4B0A57"/>
              </a:buClr>
              <a:buSzPts val="2800"/>
              <a:buFont typeface="Arial"/>
              <a:buNone/>
              <a:defRPr sz="2800" b="1" i="0" u="none" strike="noStrike" cap="none">
                <a:solidFill>
                  <a:srgbClr val="4B0A57"/>
                </a:solidFill>
                <a:latin typeface="Arial"/>
                <a:ea typeface="Arial"/>
                <a:cs typeface="Arial"/>
                <a:sym typeface="Arial"/>
              </a:defRPr>
            </a:lvl1pPr>
            <a:lvl2pPr lvl="1" algn="l">
              <a:lnSpc>
                <a:spcPct val="100000"/>
              </a:lnSpc>
              <a:spcBef>
                <a:spcPts val="0"/>
              </a:spcBef>
              <a:spcAft>
                <a:spcPts val="0"/>
              </a:spcAft>
              <a:buSzPts val="2800"/>
              <a:buNone/>
              <a:defRPr sz="1800"/>
            </a:lvl2pPr>
            <a:lvl3pPr lvl="2" algn="l">
              <a:lnSpc>
                <a:spcPct val="100000"/>
              </a:lnSpc>
              <a:spcBef>
                <a:spcPts val="0"/>
              </a:spcBef>
              <a:spcAft>
                <a:spcPts val="0"/>
              </a:spcAft>
              <a:buSzPts val="2800"/>
              <a:buNone/>
              <a:defRPr sz="1800"/>
            </a:lvl3pPr>
            <a:lvl4pPr lvl="3" algn="l">
              <a:lnSpc>
                <a:spcPct val="100000"/>
              </a:lnSpc>
              <a:spcBef>
                <a:spcPts val="0"/>
              </a:spcBef>
              <a:spcAft>
                <a:spcPts val="0"/>
              </a:spcAft>
              <a:buSzPts val="2800"/>
              <a:buNone/>
              <a:defRPr sz="1800"/>
            </a:lvl4pPr>
            <a:lvl5pPr lvl="4" algn="l">
              <a:lnSpc>
                <a:spcPct val="100000"/>
              </a:lnSpc>
              <a:spcBef>
                <a:spcPts val="0"/>
              </a:spcBef>
              <a:spcAft>
                <a:spcPts val="0"/>
              </a:spcAft>
              <a:buSzPts val="2800"/>
              <a:buNone/>
              <a:defRPr sz="1800"/>
            </a:lvl5pPr>
            <a:lvl6pPr lvl="5" algn="l">
              <a:lnSpc>
                <a:spcPct val="100000"/>
              </a:lnSpc>
              <a:spcBef>
                <a:spcPts val="0"/>
              </a:spcBef>
              <a:spcAft>
                <a:spcPts val="0"/>
              </a:spcAft>
              <a:buSzPts val="2800"/>
              <a:buNone/>
              <a:defRPr sz="1800"/>
            </a:lvl6pPr>
            <a:lvl7pPr lvl="6" algn="l">
              <a:lnSpc>
                <a:spcPct val="100000"/>
              </a:lnSpc>
              <a:spcBef>
                <a:spcPts val="0"/>
              </a:spcBef>
              <a:spcAft>
                <a:spcPts val="0"/>
              </a:spcAft>
              <a:buSzPts val="2800"/>
              <a:buNone/>
              <a:defRPr sz="1800"/>
            </a:lvl7pPr>
            <a:lvl8pPr lvl="7" algn="l">
              <a:lnSpc>
                <a:spcPct val="100000"/>
              </a:lnSpc>
              <a:spcBef>
                <a:spcPts val="0"/>
              </a:spcBef>
              <a:spcAft>
                <a:spcPts val="0"/>
              </a:spcAft>
              <a:buSzPts val="2800"/>
              <a:buNone/>
              <a:defRPr sz="1800"/>
            </a:lvl8pPr>
            <a:lvl9pPr lvl="8" algn="l">
              <a:lnSpc>
                <a:spcPct val="100000"/>
              </a:lnSpc>
              <a:spcBef>
                <a:spcPts val="0"/>
              </a:spcBef>
              <a:spcAft>
                <a:spcPts val="0"/>
              </a:spcAft>
              <a:buSzPts val="2800"/>
              <a:buNone/>
              <a:defRPr sz="180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aulting Text + Image">
  <p:cSld name="Vaulting Text + Image">
    <p:spTree>
      <p:nvGrpSpPr>
        <p:cNvPr id="1" name="Shape 136"/>
        <p:cNvGrpSpPr/>
        <p:nvPr/>
      </p:nvGrpSpPr>
      <p:grpSpPr>
        <a:xfrm>
          <a:off x="0" y="0"/>
          <a:ext cx="0" cy="0"/>
          <a:chOff x="0" y="0"/>
          <a:chExt cx="0" cy="0"/>
        </a:xfrm>
      </p:grpSpPr>
      <p:sp>
        <p:nvSpPr>
          <p:cNvPr id="137" name="Google Shape;137;p35"/>
          <p:cNvSpPr txBox="1">
            <a:spLocks noGrp="1"/>
          </p:cNvSpPr>
          <p:nvPr>
            <p:ph type="title"/>
          </p:nvPr>
        </p:nvSpPr>
        <p:spPr>
          <a:xfrm>
            <a:off x="447040" y="319303"/>
            <a:ext cx="4734600" cy="496200"/>
          </a:xfrm>
          <a:prstGeom prst="rect">
            <a:avLst/>
          </a:prstGeom>
          <a:noFill/>
          <a:ln>
            <a:noFill/>
          </a:ln>
        </p:spPr>
        <p:txBody>
          <a:bodyPr spcFirstLastPara="1" wrap="square" lIns="0" tIns="45700" rIns="0" bIns="45700" anchor="t" anchorCtr="0">
            <a:normAutofit/>
          </a:bodyPr>
          <a:lstStyle>
            <a:lvl1pPr marR="0" lvl="0" algn="l">
              <a:lnSpc>
                <a:spcPct val="121428"/>
              </a:lnSpc>
              <a:spcBef>
                <a:spcPts val="0"/>
              </a:spcBef>
              <a:spcAft>
                <a:spcPts val="0"/>
              </a:spcAft>
              <a:buClr>
                <a:srgbClr val="4B0A57"/>
              </a:buClr>
              <a:buSzPts val="2800"/>
              <a:buFont typeface="Arial"/>
              <a:buNone/>
              <a:defRPr sz="2800" b="1" i="0" u="none" strike="noStrike" cap="none">
                <a:solidFill>
                  <a:srgbClr val="4B0A57"/>
                </a:solidFill>
                <a:latin typeface="Arial"/>
                <a:ea typeface="Arial"/>
                <a:cs typeface="Arial"/>
                <a:sym typeface="Arial"/>
              </a:defRPr>
            </a:lvl1pPr>
            <a:lvl2pPr lvl="1" algn="l">
              <a:lnSpc>
                <a:spcPct val="100000"/>
              </a:lnSpc>
              <a:spcBef>
                <a:spcPts val="0"/>
              </a:spcBef>
              <a:spcAft>
                <a:spcPts val="0"/>
              </a:spcAft>
              <a:buSzPts val="2800"/>
              <a:buNone/>
              <a:defRPr sz="1800"/>
            </a:lvl2pPr>
            <a:lvl3pPr lvl="2" algn="l">
              <a:lnSpc>
                <a:spcPct val="100000"/>
              </a:lnSpc>
              <a:spcBef>
                <a:spcPts val="0"/>
              </a:spcBef>
              <a:spcAft>
                <a:spcPts val="0"/>
              </a:spcAft>
              <a:buSzPts val="2800"/>
              <a:buNone/>
              <a:defRPr sz="1800"/>
            </a:lvl3pPr>
            <a:lvl4pPr lvl="3" algn="l">
              <a:lnSpc>
                <a:spcPct val="100000"/>
              </a:lnSpc>
              <a:spcBef>
                <a:spcPts val="0"/>
              </a:spcBef>
              <a:spcAft>
                <a:spcPts val="0"/>
              </a:spcAft>
              <a:buSzPts val="2800"/>
              <a:buNone/>
              <a:defRPr sz="1800"/>
            </a:lvl4pPr>
            <a:lvl5pPr lvl="4" algn="l">
              <a:lnSpc>
                <a:spcPct val="100000"/>
              </a:lnSpc>
              <a:spcBef>
                <a:spcPts val="0"/>
              </a:spcBef>
              <a:spcAft>
                <a:spcPts val="0"/>
              </a:spcAft>
              <a:buSzPts val="2800"/>
              <a:buNone/>
              <a:defRPr sz="1800"/>
            </a:lvl5pPr>
            <a:lvl6pPr lvl="5" algn="l">
              <a:lnSpc>
                <a:spcPct val="100000"/>
              </a:lnSpc>
              <a:spcBef>
                <a:spcPts val="0"/>
              </a:spcBef>
              <a:spcAft>
                <a:spcPts val="0"/>
              </a:spcAft>
              <a:buSzPts val="2800"/>
              <a:buNone/>
              <a:defRPr sz="1800"/>
            </a:lvl6pPr>
            <a:lvl7pPr lvl="6" algn="l">
              <a:lnSpc>
                <a:spcPct val="100000"/>
              </a:lnSpc>
              <a:spcBef>
                <a:spcPts val="0"/>
              </a:spcBef>
              <a:spcAft>
                <a:spcPts val="0"/>
              </a:spcAft>
              <a:buSzPts val="2800"/>
              <a:buNone/>
              <a:defRPr sz="1800"/>
            </a:lvl7pPr>
            <a:lvl8pPr lvl="7" algn="l">
              <a:lnSpc>
                <a:spcPct val="100000"/>
              </a:lnSpc>
              <a:spcBef>
                <a:spcPts val="0"/>
              </a:spcBef>
              <a:spcAft>
                <a:spcPts val="0"/>
              </a:spcAft>
              <a:buSzPts val="2800"/>
              <a:buNone/>
              <a:defRPr sz="1800"/>
            </a:lvl8pPr>
            <a:lvl9pPr lvl="8" algn="l">
              <a:lnSpc>
                <a:spcPct val="100000"/>
              </a:lnSpc>
              <a:spcBef>
                <a:spcPts val="0"/>
              </a:spcBef>
              <a:spcAft>
                <a:spcPts val="0"/>
              </a:spcAft>
              <a:buSzPts val="2800"/>
              <a:buNone/>
              <a:defRPr sz="1800"/>
            </a:lvl9pPr>
          </a:lstStyle>
          <a:p>
            <a:endParaRPr/>
          </a:p>
        </p:txBody>
      </p:sp>
      <p:sp>
        <p:nvSpPr>
          <p:cNvPr id="138" name="Google Shape;138;p35"/>
          <p:cNvSpPr txBox="1">
            <a:spLocks noGrp="1"/>
          </p:cNvSpPr>
          <p:nvPr>
            <p:ph type="body" idx="1"/>
          </p:nvPr>
        </p:nvSpPr>
        <p:spPr>
          <a:xfrm>
            <a:off x="446400" y="1014047"/>
            <a:ext cx="4735200" cy="3468000"/>
          </a:xfrm>
          <a:prstGeom prst="rect">
            <a:avLst/>
          </a:prstGeom>
          <a:noFill/>
          <a:ln>
            <a:noFill/>
          </a:ln>
        </p:spPr>
        <p:txBody>
          <a:bodyPr spcFirstLastPara="1" wrap="square" lIns="91425" tIns="45700" rIns="91425" bIns="45700" anchor="t" anchorCtr="0">
            <a:normAutofit/>
          </a:bodyPr>
          <a:lstStyle>
            <a:lvl1pPr marL="457200" marR="0" lvl="0" indent="-368300" algn="l">
              <a:lnSpc>
                <a:spcPct val="115000"/>
              </a:lnSpc>
              <a:spcBef>
                <a:spcPts val="440"/>
              </a:spcBef>
              <a:spcAft>
                <a:spcPts val="0"/>
              </a:spcAft>
              <a:buClr>
                <a:srgbClr val="2CDACE"/>
              </a:buClr>
              <a:buSzPts val="2200"/>
              <a:buFont typeface="Arial"/>
              <a:buChar char="•"/>
              <a:defRPr sz="2200" b="0" i="0" u="none" strike="noStrike" cap="none">
                <a:solidFill>
                  <a:srgbClr val="000000"/>
                </a:solidFill>
                <a:latin typeface="Arial"/>
                <a:ea typeface="Arial"/>
                <a:cs typeface="Arial"/>
                <a:sym typeface="Arial"/>
              </a:defRPr>
            </a:lvl1pPr>
            <a:lvl2pPr marL="914400" marR="0" lvl="1" indent="-355600" algn="l">
              <a:lnSpc>
                <a:spcPct val="115000"/>
              </a:lnSpc>
              <a:spcBef>
                <a:spcPts val="1200"/>
              </a:spcBef>
              <a:spcAft>
                <a:spcPts val="0"/>
              </a:spcAft>
              <a:buClr>
                <a:srgbClr val="2CDACE"/>
              </a:buClr>
              <a:buSzPts val="2000"/>
              <a:buFont typeface="Arial"/>
              <a:buChar char="–"/>
              <a:defRPr sz="2000" b="0" i="0" u="none" strike="noStrike" cap="none">
                <a:solidFill>
                  <a:srgbClr val="000000"/>
                </a:solidFill>
                <a:latin typeface="Arial"/>
                <a:ea typeface="Arial"/>
                <a:cs typeface="Arial"/>
                <a:sym typeface="Arial"/>
              </a:defRPr>
            </a:lvl2pPr>
            <a:lvl3pPr marL="1371600" marR="0" lvl="2" indent="-355600" algn="l">
              <a:lnSpc>
                <a:spcPct val="115000"/>
              </a:lnSpc>
              <a:spcBef>
                <a:spcPts val="1200"/>
              </a:spcBef>
              <a:spcAft>
                <a:spcPts val="0"/>
              </a:spcAft>
              <a:buClr>
                <a:srgbClr val="2CDACE"/>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15000"/>
              </a:lnSpc>
              <a:spcBef>
                <a:spcPts val="1200"/>
              </a:spcBef>
              <a:spcAft>
                <a:spcPts val="12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9" name="Google Shape;139;p35"/>
          <p:cNvSpPr>
            <a:spLocks noGrp="1"/>
          </p:cNvSpPr>
          <p:nvPr>
            <p:ph type="pic" idx="2"/>
          </p:nvPr>
        </p:nvSpPr>
        <p:spPr>
          <a:xfrm>
            <a:off x="5316415" y="0"/>
            <a:ext cx="3827700" cy="4744800"/>
          </a:xfrm>
          <a:prstGeom prst="rect">
            <a:avLst/>
          </a:prstGeom>
          <a:noFill/>
          <a:ln>
            <a:no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aulting Title + Bullet points ">
  <p:cSld name="Vaulting Title + Bullet points ">
    <p:spTree>
      <p:nvGrpSpPr>
        <p:cNvPr id="1" name="Shape 140"/>
        <p:cNvGrpSpPr/>
        <p:nvPr/>
      </p:nvGrpSpPr>
      <p:grpSpPr>
        <a:xfrm>
          <a:off x="0" y="0"/>
          <a:ext cx="0" cy="0"/>
          <a:chOff x="0" y="0"/>
          <a:chExt cx="0" cy="0"/>
        </a:xfrm>
      </p:grpSpPr>
      <p:sp>
        <p:nvSpPr>
          <p:cNvPr id="141" name="Google Shape;141;p36"/>
          <p:cNvSpPr txBox="1">
            <a:spLocks noGrp="1"/>
          </p:cNvSpPr>
          <p:nvPr>
            <p:ph type="body" idx="1"/>
          </p:nvPr>
        </p:nvSpPr>
        <p:spPr>
          <a:xfrm>
            <a:off x="446400" y="1014046"/>
            <a:ext cx="8388000" cy="3468000"/>
          </a:xfrm>
          <a:prstGeom prst="rect">
            <a:avLst/>
          </a:prstGeom>
          <a:noFill/>
          <a:ln>
            <a:noFill/>
          </a:ln>
        </p:spPr>
        <p:txBody>
          <a:bodyPr spcFirstLastPara="1" wrap="square" lIns="91425" tIns="45700" rIns="91425" bIns="45700" anchor="t" anchorCtr="0">
            <a:normAutofit/>
          </a:bodyPr>
          <a:lstStyle>
            <a:lvl1pPr marL="457200" marR="0" lvl="0" indent="-368300" algn="l">
              <a:lnSpc>
                <a:spcPct val="115000"/>
              </a:lnSpc>
              <a:spcBef>
                <a:spcPts val="440"/>
              </a:spcBef>
              <a:spcAft>
                <a:spcPts val="0"/>
              </a:spcAft>
              <a:buClr>
                <a:srgbClr val="2CDACE"/>
              </a:buClr>
              <a:buSzPts val="2200"/>
              <a:buFont typeface="Arial"/>
              <a:buChar char="•"/>
              <a:defRPr sz="2200" b="0" i="0" u="none" strike="noStrike" cap="none">
                <a:solidFill>
                  <a:srgbClr val="000000"/>
                </a:solidFill>
                <a:latin typeface="Arial"/>
                <a:ea typeface="Arial"/>
                <a:cs typeface="Arial"/>
                <a:sym typeface="Arial"/>
              </a:defRPr>
            </a:lvl1pPr>
            <a:lvl2pPr marL="914400" marR="0" lvl="1" indent="-355600" algn="l">
              <a:lnSpc>
                <a:spcPct val="115000"/>
              </a:lnSpc>
              <a:spcBef>
                <a:spcPts val="1200"/>
              </a:spcBef>
              <a:spcAft>
                <a:spcPts val="0"/>
              </a:spcAft>
              <a:buClr>
                <a:srgbClr val="2CDACE"/>
              </a:buClr>
              <a:buSzPts val="2000"/>
              <a:buFont typeface="Arial"/>
              <a:buChar char="–"/>
              <a:defRPr sz="2000" b="0" i="0" u="none" strike="noStrike" cap="none">
                <a:solidFill>
                  <a:srgbClr val="000000"/>
                </a:solidFill>
                <a:latin typeface="Arial"/>
                <a:ea typeface="Arial"/>
                <a:cs typeface="Arial"/>
                <a:sym typeface="Arial"/>
              </a:defRPr>
            </a:lvl2pPr>
            <a:lvl3pPr marL="1371600" marR="0" lvl="2" indent="-355600" algn="l">
              <a:lnSpc>
                <a:spcPct val="115000"/>
              </a:lnSpc>
              <a:spcBef>
                <a:spcPts val="1200"/>
              </a:spcBef>
              <a:spcAft>
                <a:spcPts val="0"/>
              </a:spcAft>
              <a:buClr>
                <a:srgbClr val="2CDACE"/>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15000"/>
              </a:lnSpc>
              <a:spcBef>
                <a:spcPts val="1200"/>
              </a:spcBef>
              <a:spcAft>
                <a:spcPts val="12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2" name="Google Shape;142;p36"/>
          <p:cNvSpPr txBox="1">
            <a:spLocks noGrp="1"/>
          </p:cNvSpPr>
          <p:nvPr>
            <p:ph type="title"/>
          </p:nvPr>
        </p:nvSpPr>
        <p:spPr>
          <a:xfrm>
            <a:off x="447040" y="319303"/>
            <a:ext cx="8381100" cy="496200"/>
          </a:xfrm>
          <a:prstGeom prst="rect">
            <a:avLst/>
          </a:prstGeom>
          <a:noFill/>
          <a:ln>
            <a:noFill/>
          </a:ln>
        </p:spPr>
        <p:txBody>
          <a:bodyPr spcFirstLastPara="1" wrap="square" lIns="0" tIns="45700" rIns="0" bIns="45700" anchor="t" anchorCtr="0">
            <a:normAutofit/>
          </a:bodyPr>
          <a:lstStyle>
            <a:lvl1pPr marR="0" lvl="0" algn="l">
              <a:lnSpc>
                <a:spcPct val="121428"/>
              </a:lnSpc>
              <a:spcBef>
                <a:spcPts val="0"/>
              </a:spcBef>
              <a:spcAft>
                <a:spcPts val="0"/>
              </a:spcAft>
              <a:buClr>
                <a:srgbClr val="4B0A57"/>
              </a:buClr>
              <a:buSzPts val="2800"/>
              <a:buFont typeface="Arial"/>
              <a:buNone/>
              <a:defRPr sz="2800" b="1" i="0" u="none" strike="noStrike" cap="none">
                <a:solidFill>
                  <a:srgbClr val="4B0A57"/>
                </a:solidFill>
                <a:latin typeface="Arial"/>
                <a:ea typeface="Arial"/>
                <a:cs typeface="Arial"/>
                <a:sym typeface="Arial"/>
              </a:defRPr>
            </a:lvl1pPr>
            <a:lvl2pPr lvl="1" algn="l">
              <a:lnSpc>
                <a:spcPct val="100000"/>
              </a:lnSpc>
              <a:spcBef>
                <a:spcPts val="0"/>
              </a:spcBef>
              <a:spcAft>
                <a:spcPts val="0"/>
              </a:spcAft>
              <a:buSzPts val="2800"/>
              <a:buNone/>
              <a:defRPr sz="1800"/>
            </a:lvl2pPr>
            <a:lvl3pPr lvl="2" algn="l">
              <a:lnSpc>
                <a:spcPct val="100000"/>
              </a:lnSpc>
              <a:spcBef>
                <a:spcPts val="0"/>
              </a:spcBef>
              <a:spcAft>
                <a:spcPts val="0"/>
              </a:spcAft>
              <a:buSzPts val="2800"/>
              <a:buNone/>
              <a:defRPr sz="1800"/>
            </a:lvl3pPr>
            <a:lvl4pPr lvl="3" algn="l">
              <a:lnSpc>
                <a:spcPct val="100000"/>
              </a:lnSpc>
              <a:spcBef>
                <a:spcPts val="0"/>
              </a:spcBef>
              <a:spcAft>
                <a:spcPts val="0"/>
              </a:spcAft>
              <a:buSzPts val="2800"/>
              <a:buNone/>
              <a:defRPr sz="1800"/>
            </a:lvl4pPr>
            <a:lvl5pPr lvl="4" algn="l">
              <a:lnSpc>
                <a:spcPct val="100000"/>
              </a:lnSpc>
              <a:spcBef>
                <a:spcPts val="0"/>
              </a:spcBef>
              <a:spcAft>
                <a:spcPts val="0"/>
              </a:spcAft>
              <a:buSzPts val="2800"/>
              <a:buNone/>
              <a:defRPr sz="1800"/>
            </a:lvl5pPr>
            <a:lvl6pPr lvl="5" algn="l">
              <a:lnSpc>
                <a:spcPct val="100000"/>
              </a:lnSpc>
              <a:spcBef>
                <a:spcPts val="0"/>
              </a:spcBef>
              <a:spcAft>
                <a:spcPts val="0"/>
              </a:spcAft>
              <a:buSzPts val="2800"/>
              <a:buNone/>
              <a:defRPr sz="1800"/>
            </a:lvl6pPr>
            <a:lvl7pPr lvl="6" algn="l">
              <a:lnSpc>
                <a:spcPct val="100000"/>
              </a:lnSpc>
              <a:spcBef>
                <a:spcPts val="0"/>
              </a:spcBef>
              <a:spcAft>
                <a:spcPts val="0"/>
              </a:spcAft>
              <a:buSzPts val="2800"/>
              <a:buNone/>
              <a:defRPr sz="1800"/>
            </a:lvl7pPr>
            <a:lvl8pPr lvl="7" algn="l">
              <a:lnSpc>
                <a:spcPct val="100000"/>
              </a:lnSpc>
              <a:spcBef>
                <a:spcPts val="0"/>
              </a:spcBef>
              <a:spcAft>
                <a:spcPts val="0"/>
              </a:spcAft>
              <a:buSzPts val="2800"/>
              <a:buNone/>
              <a:defRPr sz="1800"/>
            </a:lvl8pPr>
            <a:lvl9pPr lvl="8" algn="l">
              <a:lnSpc>
                <a:spcPct val="100000"/>
              </a:lnSpc>
              <a:spcBef>
                <a:spcPts val="0"/>
              </a:spcBef>
              <a:spcAft>
                <a:spcPts val="0"/>
              </a:spcAft>
              <a:buSzPts val="28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9"/>
          <p:cNvSpPr txBox="1">
            <a:spLocks noGrp="1"/>
          </p:cNvSpPr>
          <p:nvPr>
            <p:ph type="title"/>
          </p:nvPr>
        </p:nvSpPr>
        <p:spPr>
          <a:xfrm>
            <a:off x="206500" y="171025"/>
            <a:ext cx="4045200" cy="930300"/>
          </a:xfrm>
          <a:prstGeom prst="rect">
            <a:avLst/>
          </a:prstGeom>
        </p:spPr>
        <p:txBody>
          <a:bodyPr spcFirstLastPara="1" wrap="square" lIns="91425" tIns="91425" rIns="91425" bIns="91425" anchor="t" anchorCtr="0">
            <a:normAutofit/>
          </a:bodyPr>
          <a:lstStyle>
            <a:lvl1pPr lvl="0">
              <a:spcBef>
                <a:spcPts val="0"/>
              </a:spcBef>
              <a:spcAft>
                <a:spcPts val="0"/>
              </a:spcAft>
              <a:buSzPts val="2500"/>
              <a:buNone/>
              <a:defRPr sz="25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45" name="Google Shape;45;p9"/>
          <p:cNvSpPr txBox="1"/>
          <p:nvPr/>
        </p:nvSpPr>
        <p:spPr>
          <a:xfrm>
            <a:off x="295050" y="4238725"/>
            <a:ext cx="410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1" name="Google Shape;11;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12" name="Google Shape;12;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
        <p:nvSpPr>
          <p:cNvPr id="13" name="Google Shape;13;p1"/>
          <p:cNvSpPr/>
          <p:nvPr/>
        </p:nvSpPr>
        <p:spPr>
          <a:xfrm>
            <a:off x="0" y="4746555"/>
            <a:ext cx="9144000" cy="396900"/>
          </a:xfrm>
          <a:prstGeom prst="rect">
            <a:avLst/>
          </a:prstGeom>
          <a:solidFill>
            <a:srgbClr val="4B0A5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14" name="Google Shape;14;p1" descr="FEI_Vaulting_RGB_Colour+Wht_HR.png"/>
          <p:cNvPicPr preferRelativeResize="0"/>
          <p:nvPr/>
        </p:nvPicPr>
        <p:blipFill rotWithShape="1">
          <a:blip r:embed="rId19">
            <a:alphaModFix/>
          </a:blip>
          <a:srcRect/>
          <a:stretch/>
        </p:blipFill>
        <p:spPr>
          <a:xfrm>
            <a:off x="200077" y="4762104"/>
            <a:ext cx="1779882" cy="33840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76"/>
        <p:cNvGrpSpPr/>
        <p:nvPr/>
      </p:nvGrpSpPr>
      <p:grpSpPr>
        <a:xfrm>
          <a:off x="0" y="0"/>
          <a:ext cx="0" cy="0"/>
          <a:chOff x="0" y="0"/>
          <a:chExt cx="0" cy="0"/>
        </a:xfrm>
      </p:grpSpPr>
      <p:sp>
        <p:nvSpPr>
          <p:cNvPr id="77" name="Google Shape;77;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8" name="Google Shape;78;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9" name="Google Shape;79;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0" name="Google Shape;80;p19"/>
          <p:cNvSpPr/>
          <p:nvPr/>
        </p:nvSpPr>
        <p:spPr>
          <a:xfrm>
            <a:off x="0" y="4746555"/>
            <a:ext cx="9144000" cy="396900"/>
          </a:xfrm>
          <a:prstGeom prst="rect">
            <a:avLst/>
          </a:prstGeom>
          <a:solidFill>
            <a:srgbClr val="4B0A5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81" name="Google Shape;81;p19" descr="FEI_Vaulting_RGB_Colour+Wht_HR.png"/>
          <p:cNvPicPr preferRelativeResize="0"/>
          <p:nvPr/>
        </p:nvPicPr>
        <p:blipFill rotWithShape="1">
          <a:blip r:embed="rId19">
            <a:alphaModFix/>
          </a:blip>
          <a:srcRect/>
          <a:stretch/>
        </p:blipFill>
        <p:spPr>
          <a:xfrm>
            <a:off x="200077" y="4762104"/>
            <a:ext cx="1779882" cy="33840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gnPmJ0e-kl8"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o_x1aNo_EZk"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0DUlpVX-doY"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Y8uBzGufqBs"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gOUpcVDT8N0"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image" Target="../media/image27.jp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jpg"/></Relationships>
</file>

<file path=ppt/slides/_rels/slide34.xml.rels><?xml version="1.0" encoding="UTF-8" standalone="yes"?>
<Relationships xmlns="http://schemas.openxmlformats.org/package/2006/relationships"><Relationship Id="rId3" Type="http://schemas.openxmlformats.org/officeDocument/2006/relationships/hyperlink" Target="http://www.youtube.com/watch?v=Gnm3kYyyhhQ"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hyperlink" Target="http://www.youtube.com/watch?v=JnTJZ_tfako"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www.youtube.com/watch?v=d4Dg6CqV9nQ"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36.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19.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19.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hyperlink" Target="http://www.youtube.com/watch?v=A5v-_cN6plY"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48.jpg"/></Relationships>
</file>

<file path=ppt/slides/_rels/slide53.xml.rels><?xml version="1.0" encoding="UTF-8" standalone="yes"?>
<Relationships xmlns="http://schemas.openxmlformats.org/package/2006/relationships"><Relationship Id="rId3" Type="http://schemas.openxmlformats.org/officeDocument/2006/relationships/hyperlink" Target="http://www.youtube.com/watch?v=1TISKdjV24I"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49.jpg"/></Relationships>
</file>

<file path=ppt/slides/_rels/slide54.xml.rels><?xml version="1.0" encoding="UTF-8" standalone="yes"?>
<Relationships xmlns="http://schemas.openxmlformats.org/package/2006/relationships"><Relationship Id="rId3" Type="http://schemas.openxmlformats.org/officeDocument/2006/relationships/hyperlink" Target="http://www.youtube.com/watch?v=nAu1HL03X1k"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50.jp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7"/>
          <p:cNvSpPr txBox="1">
            <a:spLocks noGrp="1"/>
          </p:cNvSpPr>
          <p:nvPr>
            <p:ph type="body" idx="1"/>
          </p:nvPr>
        </p:nvSpPr>
        <p:spPr>
          <a:xfrm>
            <a:off x="0" y="473800"/>
            <a:ext cx="9144000" cy="4284300"/>
          </a:xfrm>
          <a:prstGeom prst="rect">
            <a:avLst/>
          </a:prstGeom>
        </p:spPr>
        <p:txBody>
          <a:bodyPr spcFirstLastPara="1" wrap="square" lIns="180000" tIns="655200" rIns="180000" bIns="655200" anchor="ctr" anchorCtr="0">
            <a:normAutofit fontScale="55000" lnSpcReduction="20000"/>
          </a:bodyPr>
          <a:lstStyle/>
          <a:p>
            <a:pPr marL="0" lvl="0" indent="0" algn="ctr" rtl="0">
              <a:spcBef>
                <a:spcPts val="0"/>
              </a:spcBef>
              <a:spcAft>
                <a:spcPts val="0"/>
              </a:spcAft>
              <a:buNone/>
            </a:pPr>
            <a:endParaRPr sz="4000" dirty="0"/>
          </a:p>
          <a:p>
            <a:pPr marL="0" lvl="0" indent="0" algn="ctr" rtl="0">
              <a:spcBef>
                <a:spcPts val="1200"/>
              </a:spcBef>
              <a:spcAft>
                <a:spcPts val="0"/>
              </a:spcAft>
              <a:buNone/>
            </a:pPr>
            <a:r>
              <a:rPr lang="sk-SK" sz="16000" dirty="0"/>
              <a:t>Umelecký dojem</a:t>
            </a:r>
            <a:endParaRPr sz="16000" dirty="0"/>
          </a:p>
          <a:p>
            <a:pPr marL="0" lvl="0" indent="0" algn="ctr" rtl="0">
              <a:spcBef>
                <a:spcPts val="1200"/>
              </a:spcBef>
              <a:spcAft>
                <a:spcPts val="1200"/>
              </a:spcAft>
              <a:buNone/>
            </a:pPr>
            <a:br>
              <a:rPr lang="en-GB" sz="2500" dirty="0"/>
            </a:br>
            <a:r>
              <a:rPr lang="en-GB" sz="2500" dirty="0"/>
              <a:t>Oct 21, 2022</a:t>
            </a:r>
            <a:endParaRPr sz="2500" dirty="0"/>
          </a:p>
        </p:txBody>
      </p:sp>
      <p:sp>
        <p:nvSpPr>
          <p:cNvPr id="148" name="Google Shape;148;p37"/>
          <p:cNvSpPr/>
          <p:nvPr/>
        </p:nvSpPr>
        <p:spPr>
          <a:xfrm>
            <a:off x="4065600" y="630275"/>
            <a:ext cx="1318800" cy="694200"/>
          </a:xfrm>
          <a:prstGeom prst="rect">
            <a:avLst/>
          </a:prstGeom>
          <a:solidFill>
            <a:srgbClr val="4B0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7"/>
          <p:cNvSpPr/>
          <p:nvPr/>
        </p:nvSpPr>
        <p:spPr>
          <a:xfrm>
            <a:off x="3784050" y="3282155"/>
            <a:ext cx="1575900" cy="1020900"/>
          </a:xfrm>
          <a:prstGeom prst="rect">
            <a:avLst/>
          </a:prstGeom>
          <a:solidFill>
            <a:srgbClr val="4B0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120A69E0-3AB0-A931-EFAB-B814A0C54D48}"/>
              </a:ext>
            </a:extLst>
          </p:cNvPr>
          <p:cNvSpPr txBox="1"/>
          <p:nvPr/>
        </p:nvSpPr>
        <p:spPr>
          <a:xfrm>
            <a:off x="270344" y="4124070"/>
            <a:ext cx="5114056" cy="307777"/>
          </a:xfrm>
          <a:prstGeom prst="rect">
            <a:avLst/>
          </a:prstGeom>
          <a:noFill/>
        </p:spPr>
        <p:txBody>
          <a:bodyPr wrap="square" rtlCol="0">
            <a:spAutoFit/>
          </a:bodyPr>
          <a:lstStyle/>
          <a:p>
            <a:r>
              <a:rPr lang="en-GB" sz="1400" dirty="0" err="1">
                <a:solidFill>
                  <a:schemeClr val="bg1"/>
                </a:solidFill>
              </a:rPr>
              <a:t>Pavla</a:t>
            </a:r>
            <a:r>
              <a:rPr lang="en-GB" sz="1400" dirty="0">
                <a:solidFill>
                  <a:schemeClr val="bg1"/>
                </a:solidFill>
              </a:rPr>
              <a:t> </a:t>
            </a:r>
            <a:r>
              <a:rPr lang="en-GB" sz="1400" dirty="0" err="1">
                <a:solidFill>
                  <a:schemeClr val="bg1"/>
                </a:solidFill>
              </a:rPr>
              <a:t>Krauspe</a:t>
            </a:r>
            <a:r>
              <a:rPr lang="en-GB" sz="1400" dirty="0">
                <a:solidFill>
                  <a:schemeClr val="bg1"/>
                </a:solidFill>
              </a:rPr>
              <a:t>, 25.02.2024</a:t>
            </a:r>
            <a:endParaRPr lang="en-GB"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217"/>
        <p:cNvGrpSpPr/>
        <p:nvPr/>
      </p:nvGrpSpPr>
      <p:grpSpPr>
        <a:xfrm>
          <a:off x="0" y="0"/>
          <a:ext cx="0" cy="0"/>
          <a:chOff x="0" y="0"/>
          <a:chExt cx="0" cy="0"/>
        </a:xfrm>
      </p:grpSpPr>
      <p:sp>
        <p:nvSpPr>
          <p:cNvPr id="218" name="Google Shape;218;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GB">
                <a:solidFill>
                  <a:srgbClr val="FF0000"/>
                </a:solidFill>
              </a:rPr>
              <a:t>Updated text after Seminar in Salzburg</a:t>
            </a:r>
            <a:endParaRPr/>
          </a:p>
          <a:p>
            <a:pPr marL="0" lvl="0" indent="0" algn="l" rtl="0">
              <a:spcBef>
                <a:spcPts val="0"/>
              </a:spcBef>
              <a:spcAft>
                <a:spcPts val="0"/>
              </a:spcAft>
              <a:buNone/>
            </a:pPr>
            <a:endParaRPr/>
          </a:p>
        </p:txBody>
      </p:sp>
      <p:sp>
        <p:nvSpPr>
          <p:cNvPr id="219" name="Google Shape;219;p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220" name="Google Shape;220;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10</a:t>
            </a:fld>
            <a:endParaRPr/>
          </a:p>
        </p:txBody>
      </p:sp>
      <p:pic>
        <p:nvPicPr>
          <p:cNvPr id="221" name="Google Shape;221;p45"/>
          <p:cNvPicPr preferRelativeResize="0"/>
          <p:nvPr/>
        </p:nvPicPr>
        <p:blipFill>
          <a:blip r:embed="rId3">
            <a:alphaModFix/>
          </a:blip>
          <a:stretch>
            <a:fillRect/>
          </a:stretch>
        </p:blipFill>
        <p:spPr>
          <a:xfrm>
            <a:off x="311700" y="1152475"/>
            <a:ext cx="8476073" cy="2636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226"/>
        <p:cNvGrpSpPr/>
        <p:nvPr/>
      </p:nvGrpSpPr>
      <p:grpSpPr>
        <a:xfrm>
          <a:off x="0" y="0"/>
          <a:ext cx="0" cy="0"/>
          <a:chOff x="0" y="0"/>
          <a:chExt cx="0" cy="0"/>
        </a:xfrm>
      </p:grpSpPr>
      <p:sp>
        <p:nvSpPr>
          <p:cNvPr id="227" name="Google Shape;227;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rgbClr val="FF0000"/>
                </a:solidFill>
              </a:rPr>
              <a:t>Updated text after Seminar in Salzburg</a:t>
            </a:r>
            <a:endParaRPr/>
          </a:p>
          <a:p>
            <a:pPr marL="0" lvl="0" indent="0" algn="l" rtl="0">
              <a:spcBef>
                <a:spcPts val="0"/>
              </a:spcBef>
              <a:spcAft>
                <a:spcPts val="0"/>
              </a:spcAft>
              <a:buNone/>
            </a:pPr>
            <a:endParaRPr/>
          </a:p>
        </p:txBody>
      </p:sp>
      <p:sp>
        <p:nvSpPr>
          <p:cNvPr id="228" name="Google Shape;228;p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229" name="Google Shape;229;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11</a:t>
            </a:fld>
            <a:endParaRPr/>
          </a:p>
        </p:txBody>
      </p:sp>
      <p:pic>
        <p:nvPicPr>
          <p:cNvPr id="230" name="Google Shape;230;p46"/>
          <p:cNvPicPr preferRelativeResize="0"/>
          <p:nvPr/>
        </p:nvPicPr>
        <p:blipFill>
          <a:blip r:embed="rId3">
            <a:alphaModFix/>
          </a:blip>
          <a:stretch>
            <a:fillRect/>
          </a:stretch>
        </p:blipFill>
        <p:spPr>
          <a:xfrm>
            <a:off x="311700" y="1152475"/>
            <a:ext cx="8520602" cy="2804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235"/>
        <p:cNvGrpSpPr/>
        <p:nvPr/>
      </p:nvGrpSpPr>
      <p:grpSpPr>
        <a:xfrm>
          <a:off x="0" y="0"/>
          <a:ext cx="0" cy="0"/>
          <a:chOff x="0" y="0"/>
          <a:chExt cx="0" cy="0"/>
        </a:xfrm>
      </p:grpSpPr>
      <p:sp>
        <p:nvSpPr>
          <p:cNvPr id="236" name="Google Shape;236;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rgbClr val="FF0000"/>
                </a:solidFill>
              </a:rPr>
              <a:t>Updated text after Seminar in Salzburg</a:t>
            </a:r>
            <a:endParaRPr/>
          </a:p>
          <a:p>
            <a:pPr marL="0" lvl="0" indent="0" algn="l" rtl="0">
              <a:spcBef>
                <a:spcPts val="0"/>
              </a:spcBef>
              <a:spcAft>
                <a:spcPts val="0"/>
              </a:spcAft>
              <a:buNone/>
            </a:pPr>
            <a:endParaRPr/>
          </a:p>
        </p:txBody>
      </p:sp>
      <p:sp>
        <p:nvSpPr>
          <p:cNvPr id="237" name="Google Shape;237;p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238" name="Google Shape;238;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12</a:t>
            </a:fld>
            <a:endParaRPr/>
          </a:p>
        </p:txBody>
      </p:sp>
      <p:pic>
        <p:nvPicPr>
          <p:cNvPr id="239" name="Google Shape;239;p47"/>
          <p:cNvPicPr preferRelativeResize="0"/>
          <p:nvPr/>
        </p:nvPicPr>
        <p:blipFill>
          <a:blip r:embed="rId3">
            <a:alphaModFix/>
          </a:blip>
          <a:stretch>
            <a:fillRect/>
          </a:stretch>
        </p:blipFill>
        <p:spPr>
          <a:xfrm>
            <a:off x="311693" y="1132275"/>
            <a:ext cx="8778854" cy="3416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244"/>
        <p:cNvGrpSpPr/>
        <p:nvPr/>
      </p:nvGrpSpPr>
      <p:grpSpPr>
        <a:xfrm>
          <a:off x="0" y="0"/>
          <a:ext cx="0" cy="0"/>
          <a:chOff x="0" y="0"/>
          <a:chExt cx="0" cy="0"/>
        </a:xfrm>
      </p:grpSpPr>
      <p:sp>
        <p:nvSpPr>
          <p:cNvPr id="245" name="Google Shape;245;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rgbClr val="FF0000"/>
                </a:solidFill>
              </a:rPr>
              <a:t>Updated text after Seminar in Salzburg</a:t>
            </a:r>
            <a:endParaRPr/>
          </a:p>
          <a:p>
            <a:pPr marL="0" lvl="0" indent="0" algn="l" rtl="0">
              <a:spcBef>
                <a:spcPts val="0"/>
              </a:spcBef>
              <a:spcAft>
                <a:spcPts val="0"/>
              </a:spcAft>
              <a:buNone/>
            </a:pPr>
            <a:endParaRPr/>
          </a:p>
        </p:txBody>
      </p:sp>
      <p:sp>
        <p:nvSpPr>
          <p:cNvPr id="246" name="Google Shape;246;p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247" name="Google Shape;247;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13</a:t>
            </a:fld>
            <a:endParaRPr/>
          </a:p>
        </p:txBody>
      </p:sp>
      <p:pic>
        <p:nvPicPr>
          <p:cNvPr id="248" name="Google Shape;248;p48"/>
          <p:cNvPicPr preferRelativeResize="0"/>
          <p:nvPr/>
        </p:nvPicPr>
        <p:blipFill>
          <a:blip r:embed="rId3">
            <a:alphaModFix/>
          </a:blip>
          <a:stretch>
            <a:fillRect/>
          </a:stretch>
        </p:blipFill>
        <p:spPr>
          <a:xfrm>
            <a:off x="311700" y="1152475"/>
            <a:ext cx="8520602" cy="317025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253"/>
        <p:cNvGrpSpPr/>
        <p:nvPr/>
      </p:nvGrpSpPr>
      <p:grpSpPr>
        <a:xfrm>
          <a:off x="0" y="0"/>
          <a:ext cx="0" cy="0"/>
          <a:chOff x="0" y="0"/>
          <a:chExt cx="0" cy="0"/>
        </a:xfrm>
      </p:grpSpPr>
      <p:sp>
        <p:nvSpPr>
          <p:cNvPr id="254" name="Google Shape;254;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rgbClr val="FF0000"/>
                </a:solidFill>
              </a:rPr>
              <a:t>Updated text after Seminar in Salzburg</a:t>
            </a:r>
            <a:endParaRPr/>
          </a:p>
          <a:p>
            <a:pPr marL="0" lvl="0" indent="0" algn="l" rtl="0">
              <a:spcBef>
                <a:spcPts val="0"/>
              </a:spcBef>
              <a:spcAft>
                <a:spcPts val="0"/>
              </a:spcAft>
              <a:buNone/>
            </a:pPr>
            <a:endParaRPr/>
          </a:p>
        </p:txBody>
      </p:sp>
      <p:sp>
        <p:nvSpPr>
          <p:cNvPr id="255" name="Google Shape;255;p4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256" name="Google Shape;256;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14</a:t>
            </a:fld>
            <a:endParaRPr/>
          </a:p>
        </p:txBody>
      </p:sp>
      <p:pic>
        <p:nvPicPr>
          <p:cNvPr id="257" name="Google Shape;257;p49"/>
          <p:cNvPicPr preferRelativeResize="0"/>
          <p:nvPr/>
        </p:nvPicPr>
        <p:blipFill>
          <a:blip r:embed="rId3">
            <a:alphaModFix/>
          </a:blip>
          <a:stretch>
            <a:fillRect/>
          </a:stretch>
        </p:blipFill>
        <p:spPr>
          <a:xfrm>
            <a:off x="311700" y="1152475"/>
            <a:ext cx="8520602" cy="298720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CoH- Individuals</a:t>
            </a:r>
            <a:endParaRPr sz="2700"/>
          </a:p>
        </p:txBody>
      </p:sp>
      <p:sp>
        <p:nvSpPr>
          <p:cNvPr id="264" name="Google Shape;264;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15</a:t>
            </a:fld>
            <a:endParaRPr/>
          </a:p>
        </p:txBody>
      </p:sp>
      <p:sp>
        <p:nvSpPr>
          <p:cNvPr id="265" name="Google Shape;265;p50"/>
          <p:cNvSpPr txBox="1"/>
          <p:nvPr/>
        </p:nvSpPr>
        <p:spPr>
          <a:xfrm>
            <a:off x="419050" y="1058100"/>
            <a:ext cx="7033200" cy="4926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rgbClr val="434343"/>
              </a:buClr>
              <a:buSzPts val="2000"/>
              <a:buChar char="●"/>
            </a:pPr>
            <a:r>
              <a:rPr lang="en-GB" sz="2000" b="1">
                <a:solidFill>
                  <a:srgbClr val="434343"/>
                </a:solidFill>
              </a:rPr>
              <a:t>Reference scores </a:t>
            </a:r>
            <a:endParaRPr/>
          </a:p>
        </p:txBody>
      </p:sp>
      <p:pic>
        <p:nvPicPr>
          <p:cNvPr id="266" name="Google Shape;266;p50" title="CoH - indidividual Reference Scores">
            <a:hlinkClick r:id="rId3"/>
          </p:cNvPr>
          <p:cNvPicPr preferRelativeResize="0"/>
          <p:nvPr/>
        </p:nvPicPr>
        <p:blipFill>
          <a:blip r:embed="rId4">
            <a:alphaModFix/>
          </a:blip>
          <a:stretch>
            <a:fillRect/>
          </a:stretch>
        </p:blipFill>
        <p:spPr>
          <a:xfrm>
            <a:off x="1871365" y="1591075"/>
            <a:ext cx="5247822" cy="2951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
                                        </p:tgtEl>
                                        <p:attrNameLst>
                                          <p:attrName>style.visibility</p:attrName>
                                        </p:attrNameLst>
                                      </p:cBhvr>
                                      <p:to>
                                        <p:strVal val="visible"/>
                                      </p:to>
                                    </p:set>
                                    <p:animEffect transition="in" filter="fade">
                                      <p:cBhvr>
                                        <p:cTn id="7" dur="1000"/>
                                        <p:tgtEl>
                                          <p:spTgt spid="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CoH- Pas de Deux</a:t>
            </a:r>
            <a:endParaRPr sz="2700"/>
          </a:p>
        </p:txBody>
      </p:sp>
      <p:sp>
        <p:nvSpPr>
          <p:cNvPr id="273" name="Google Shape;273;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16</a:t>
            </a:fld>
            <a:endParaRPr/>
          </a:p>
        </p:txBody>
      </p:sp>
      <p:sp>
        <p:nvSpPr>
          <p:cNvPr id="274" name="Google Shape;274;p51"/>
          <p:cNvSpPr txBox="1"/>
          <p:nvPr/>
        </p:nvSpPr>
        <p:spPr>
          <a:xfrm>
            <a:off x="419050" y="1058100"/>
            <a:ext cx="7033200" cy="4926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rgbClr val="434343"/>
              </a:buClr>
              <a:buSzPts val="2000"/>
              <a:buChar char="●"/>
            </a:pPr>
            <a:r>
              <a:rPr lang="en-GB" sz="2000" b="1">
                <a:solidFill>
                  <a:srgbClr val="434343"/>
                </a:solidFill>
              </a:rPr>
              <a:t>Reference scores</a:t>
            </a:r>
            <a:endParaRPr/>
          </a:p>
        </p:txBody>
      </p:sp>
      <p:pic>
        <p:nvPicPr>
          <p:cNvPr id="275" name="Google Shape;275;p51" title="CoH - Pd2 Reference Scores">
            <a:hlinkClick r:id="rId3"/>
          </p:cNvPr>
          <p:cNvPicPr preferRelativeResize="0"/>
          <p:nvPr/>
        </p:nvPicPr>
        <p:blipFill>
          <a:blip r:embed="rId4">
            <a:alphaModFix/>
          </a:blip>
          <a:stretch>
            <a:fillRect/>
          </a:stretch>
        </p:blipFill>
        <p:spPr>
          <a:xfrm>
            <a:off x="1841213" y="1591075"/>
            <a:ext cx="5461564" cy="30721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fade">
                                      <p:cBhvr>
                                        <p:cTn id="7" dur="10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CoH- Squad</a:t>
            </a:r>
            <a:endParaRPr sz="2700"/>
          </a:p>
        </p:txBody>
      </p:sp>
      <p:sp>
        <p:nvSpPr>
          <p:cNvPr id="282" name="Google Shape;282;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17</a:t>
            </a:fld>
            <a:endParaRPr/>
          </a:p>
        </p:txBody>
      </p:sp>
      <p:sp>
        <p:nvSpPr>
          <p:cNvPr id="283" name="Google Shape;283;p52"/>
          <p:cNvSpPr txBox="1"/>
          <p:nvPr/>
        </p:nvSpPr>
        <p:spPr>
          <a:xfrm>
            <a:off x="419050" y="1058100"/>
            <a:ext cx="7033200" cy="4926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rgbClr val="434343"/>
              </a:buClr>
              <a:buSzPts val="2000"/>
              <a:buChar char="●"/>
            </a:pPr>
            <a:r>
              <a:rPr lang="en-GB" sz="2000" b="1">
                <a:solidFill>
                  <a:srgbClr val="434343"/>
                </a:solidFill>
              </a:rPr>
              <a:t>Reference scores</a:t>
            </a:r>
            <a:endParaRPr/>
          </a:p>
        </p:txBody>
      </p:sp>
      <p:pic>
        <p:nvPicPr>
          <p:cNvPr id="284" name="Google Shape;284;p52" title="CoH- Squad References Scores">
            <a:hlinkClick r:id="rId3"/>
          </p:cNvPr>
          <p:cNvPicPr preferRelativeResize="0"/>
          <p:nvPr/>
        </p:nvPicPr>
        <p:blipFill>
          <a:blip r:embed="rId4">
            <a:alphaModFix/>
          </a:blip>
          <a:stretch>
            <a:fillRect/>
          </a:stretch>
        </p:blipFill>
        <p:spPr>
          <a:xfrm>
            <a:off x="1960358" y="1550700"/>
            <a:ext cx="5223292" cy="2938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4"/>
                                        </p:tgtEl>
                                        <p:attrNameLst>
                                          <p:attrName>style.visibility</p:attrName>
                                        </p:attrNameLst>
                                      </p:cBhvr>
                                      <p:to>
                                        <p:strVal val="visible"/>
                                      </p:to>
                                    </p:set>
                                    <p:animEffect transition="in" filter="fade">
                                      <p:cBhvr>
                                        <p:cTn id="7" dur="1000"/>
                                        <p:tgtEl>
                                          <p:spTgt spid="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CoH- Scoring Test</a:t>
            </a:r>
            <a:endParaRPr sz="2700"/>
          </a:p>
        </p:txBody>
      </p:sp>
      <p:sp>
        <p:nvSpPr>
          <p:cNvPr id="291" name="Google Shape;291;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18</a:t>
            </a:fld>
            <a:endParaRPr/>
          </a:p>
        </p:txBody>
      </p:sp>
      <p:sp>
        <p:nvSpPr>
          <p:cNvPr id="292" name="Google Shape;292;p53"/>
          <p:cNvSpPr txBox="1"/>
          <p:nvPr/>
        </p:nvSpPr>
        <p:spPr>
          <a:xfrm>
            <a:off x="419050" y="1058100"/>
            <a:ext cx="7033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b="1">
                <a:solidFill>
                  <a:srgbClr val="434343"/>
                </a:solidFill>
              </a:rPr>
              <a:t>MIXED competitions - Ind, Squad,</a:t>
            </a:r>
            <a:endParaRPr/>
          </a:p>
        </p:txBody>
      </p:sp>
      <p:pic>
        <p:nvPicPr>
          <p:cNvPr id="293" name="Google Shape;293;p53" title="CoH - Scoring Test">
            <a:hlinkClick r:id="rId3"/>
          </p:cNvPr>
          <p:cNvPicPr preferRelativeResize="0"/>
          <p:nvPr/>
        </p:nvPicPr>
        <p:blipFill>
          <a:blip r:embed="rId4">
            <a:alphaModFix/>
          </a:blip>
          <a:stretch>
            <a:fillRect/>
          </a:stretch>
        </p:blipFill>
        <p:spPr>
          <a:xfrm>
            <a:off x="1989550" y="1591075"/>
            <a:ext cx="5164900" cy="2905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fade">
                                      <p:cBhvr>
                                        <p:cTn id="7" dur="10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54"/>
          <p:cNvSpPr txBox="1">
            <a:spLocks noGrp="1"/>
          </p:cNvSpPr>
          <p:nvPr>
            <p:ph type="body" idx="1"/>
          </p:nvPr>
        </p:nvSpPr>
        <p:spPr>
          <a:xfrm>
            <a:off x="0" y="473800"/>
            <a:ext cx="9144000" cy="4284300"/>
          </a:xfrm>
          <a:prstGeom prst="rect">
            <a:avLst/>
          </a:prstGeom>
        </p:spPr>
        <p:txBody>
          <a:bodyPr spcFirstLastPara="1" wrap="square" lIns="180000" tIns="655200" rIns="180000" bIns="655200" anchor="ctr" anchorCtr="0">
            <a:normAutofit fontScale="40000" lnSpcReduction="20000"/>
          </a:bodyPr>
          <a:lstStyle/>
          <a:p>
            <a:pPr marL="0" lvl="0" indent="0" algn="ctr" rtl="0">
              <a:spcBef>
                <a:spcPts val="0"/>
              </a:spcBef>
              <a:spcAft>
                <a:spcPts val="0"/>
              </a:spcAft>
              <a:buNone/>
            </a:pPr>
            <a:endParaRPr sz="4000"/>
          </a:p>
          <a:p>
            <a:pPr marL="0" lvl="0" indent="0" algn="ctr" rtl="0">
              <a:spcBef>
                <a:spcPts val="1200"/>
              </a:spcBef>
              <a:spcAft>
                <a:spcPts val="0"/>
              </a:spcAft>
              <a:buNone/>
            </a:pPr>
            <a:br>
              <a:rPr lang="en-GB" sz="16000"/>
            </a:br>
            <a:r>
              <a:rPr lang="en-GB" sz="14000"/>
              <a:t>Variety of Exercises - C1</a:t>
            </a:r>
            <a:endParaRPr sz="14000"/>
          </a:p>
          <a:p>
            <a:pPr marL="0" lvl="0" indent="0" algn="l" rtl="0">
              <a:spcBef>
                <a:spcPts val="1200"/>
              </a:spcBef>
              <a:spcAft>
                <a:spcPts val="0"/>
              </a:spcAft>
              <a:buNone/>
            </a:pPr>
            <a:endParaRPr sz="8000">
              <a:solidFill>
                <a:schemeClr val="lt1"/>
              </a:solidFill>
            </a:endParaRPr>
          </a:p>
          <a:p>
            <a:pPr marL="0" lvl="0" indent="0" algn="ctr" rtl="0">
              <a:spcBef>
                <a:spcPts val="1200"/>
              </a:spcBef>
              <a:spcAft>
                <a:spcPts val="0"/>
              </a:spcAft>
              <a:buNone/>
            </a:pPr>
            <a:endParaRPr sz="8000">
              <a:solidFill>
                <a:schemeClr val="lt1"/>
              </a:solidFill>
            </a:endParaRPr>
          </a:p>
          <a:p>
            <a:pPr marL="0" lvl="0" indent="0" algn="ctr" rtl="0">
              <a:spcBef>
                <a:spcPts val="1200"/>
              </a:spcBef>
              <a:spcAft>
                <a:spcPts val="0"/>
              </a:spcAft>
              <a:buNone/>
            </a:pPr>
            <a:endParaRPr sz="5000">
              <a:solidFill>
                <a:schemeClr val="lt1"/>
              </a:solidFill>
            </a:endParaRPr>
          </a:p>
          <a:p>
            <a:pPr marL="0" lvl="0" indent="0" algn="ctr" rtl="0">
              <a:spcBef>
                <a:spcPts val="1200"/>
              </a:spcBef>
              <a:spcAft>
                <a:spcPts val="1200"/>
              </a:spcAft>
              <a:buNone/>
            </a:pPr>
            <a:endParaRPr sz="2500"/>
          </a:p>
        </p:txBody>
      </p:sp>
      <p:sp>
        <p:nvSpPr>
          <p:cNvPr id="299" name="Google Shape;299;p54"/>
          <p:cNvSpPr/>
          <p:nvPr/>
        </p:nvSpPr>
        <p:spPr>
          <a:xfrm>
            <a:off x="4083975" y="501700"/>
            <a:ext cx="1318800" cy="694200"/>
          </a:xfrm>
          <a:prstGeom prst="rect">
            <a:avLst/>
          </a:prstGeom>
          <a:solidFill>
            <a:srgbClr val="4B0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54"/>
          <p:cNvSpPr/>
          <p:nvPr/>
        </p:nvSpPr>
        <p:spPr>
          <a:xfrm>
            <a:off x="3784050" y="3570275"/>
            <a:ext cx="1575900" cy="1020900"/>
          </a:xfrm>
          <a:prstGeom prst="rect">
            <a:avLst/>
          </a:prstGeom>
          <a:solidFill>
            <a:srgbClr val="4B0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153"/>
        <p:cNvGrpSpPr/>
        <p:nvPr/>
      </p:nvGrpSpPr>
      <p:grpSpPr>
        <a:xfrm>
          <a:off x="0" y="0"/>
          <a:ext cx="0" cy="0"/>
          <a:chOff x="0" y="0"/>
          <a:chExt cx="0" cy="0"/>
        </a:xfrm>
      </p:grpSpPr>
      <p:sp>
        <p:nvSpPr>
          <p:cNvPr id="154" name="Google Shape;154;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Agenda	</a:t>
            </a:r>
            <a:endParaRPr/>
          </a:p>
        </p:txBody>
      </p:sp>
      <p:sp>
        <p:nvSpPr>
          <p:cNvPr id="155" name="Google Shape;155;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dirty="0"/>
          </a:p>
          <a:p>
            <a:pPr marL="457200" lvl="0" indent="-342900" algn="l" rtl="0">
              <a:spcBef>
                <a:spcPts val="1200"/>
              </a:spcBef>
              <a:spcAft>
                <a:spcPts val="0"/>
              </a:spcAft>
              <a:buSzPts val="1800"/>
              <a:buAutoNum type="arabicParenR"/>
            </a:pPr>
            <a:r>
              <a:rPr lang="en-GB" dirty="0"/>
              <a:t>Introduction</a:t>
            </a:r>
            <a:endParaRPr dirty="0"/>
          </a:p>
          <a:p>
            <a:pPr marL="457200" lvl="0" indent="-342900" algn="l" rtl="0">
              <a:spcBef>
                <a:spcPts val="0"/>
              </a:spcBef>
              <a:spcAft>
                <a:spcPts val="0"/>
              </a:spcAft>
              <a:buSzPts val="1800"/>
              <a:buAutoNum type="arabicParenR"/>
            </a:pPr>
            <a:r>
              <a:rPr lang="en-GB" dirty="0" err="1"/>
              <a:t>CoH</a:t>
            </a:r>
            <a:r>
              <a:rPr lang="en-GB" dirty="0"/>
              <a:t>  Consideration of the Horse 	Individuals, Squads, PDD  </a:t>
            </a:r>
            <a:endParaRPr dirty="0"/>
          </a:p>
          <a:p>
            <a:pPr marL="457200" lvl="0" indent="-342900" algn="l" rtl="0">
              <a:spcBef>
                <a:spcPts val="0"/>
              </a:spcBef>
              <a:spcAft>
                <a:spcPts val="0"/>
              </a:spcAft>
              <a:buSzPts val="1800"/>
              <a:buAutoNum type="arabicParenR"/>
            </a:pPr>
            <a:r>
              <a:rPr lang="en-GB" dirty="0"/>
              <a:t>C1 	Variety of Exercises 		Individuals, Squads, PDD </a:t>
            </a:r>
            <a:endParaRPr dirty="0"/>
          </a:p>
          <a:p>
            <a:pPr marL="457200" lvl="0" indent="-342900" algn="l" rtl="0">
              <a:spcBef>
                <a:spcPts val="0"/>
              </a:spcBef>
              <a:spcAft>
                <a:spcPts val="0"/>
              </a:spcAft>
              <a:buSzPts val="1800"/>
              <a:buAutoNum type="arabicParenR"/>
            </a:pPr>
            <a:r>
              <a:rPr lang="en-GB" dirty="0"/>
              <a:t>C2 	Variety of Positions 		Individuals, Squads, PDD </a:t>
            </a:r>
            <a:endParaRPr dirty="0"/>
          </a:p>
          <a:p>
            <a:pPr marL="457200" lvl="0" indent="-342900" algn="l" rtl="0">
              <a:spcBef>
                <a:spcPts val="0"/>
              </a:spcBef>
              <a:spcAft>
                <a:spcPts val="0"/>
              </a:spcAft>
              <a:buSzPts val="1800"/>
              <a:buAutoNum type="arabicParenR"/>
            </a:pPr>
            <a:r>
              <a:rPr lang="en-GB" dirty="0"/>
              <a:t>C3  </a:t>
            </a:r>
            <a:r>
              <a:rPr lang="en-GB"/>
              <a:t>	Unity </a:t>
            </a:r>
            <a:r>
              <a:rPr lang="en-GB" dirty="0"/>
              <a:t>of Composition 	</a:t>
            </a:r>
            <a:r>
              <a:rPr lang="en-GB"/>
              <a:t>	Individuals</a:t>
            </a:r>
            <a:r>
              <a:rPr lang="en-GB" dirty="0"/>
              <a:t>, Squads, PDD </a:t>
            </a:r>
            <a:endParaRPr dirty="0"/>
          </a:p>
          <a:p>
            <a:pPr marL="457200" lvl="0" indent="0" algn="l" rtl="0">
              <a:spcBef>
                <a:spcPts val="1200"/>
              </a:spcBef>
              <a:spcAft>
                <a:spcPts val="0"/>
              </a:spcAft>
              <a:buNone/>
            </a:pPr>
            <a:endParaRPr sz="1100" dirty="0">
              <a:solidFill>
                <a:schemeClr val="dk1"/>
              </a:solidFill>
              <a:latin typeface="Verdana"/>
              <a:ea typeface="Verdana"/>
              <a:cs typeface="Verdana"/>
              <a:sym typeface="Verdana"/>
            </a:endParaRPr>
          </a:p>
          <a:p>
            <a:pPr marL="0" lvl="0" indent="0" algn="l" rtl="0">
              <a:spcBef>
                <a:spcPts val="1200"/>
              </a:spcBef>
              <a:spcAft>
                <a:spcPts val="0"/>
              </a:spcAft>
              <a:buNone/>
            </a:pPr>
            <a:endParaRPr sz="1100" dirty="0">
              <a:solidFill>
                <a:schemeClr val="dk1"/>
              </a:solidFill>
              <a:latin typeface="Verdana"/>
              <a:ea typeface="Verdana"/>
              <a:cs typeface="Verdana"/>
              <a:sym typeface="Verdana"/>
            </a:endParaRPr>
          </a:p>
          <a:p>
            <a:pPr marL="457200" lvl="0" indent="0" algn="l" rtl="0">
              <a:spcBef>
                <a:spcPts val="1200"/>
              </a:spcBef>
              <a:spcAft>
                <a:spcPts val="1200"/>
              </a:spcAft>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C1 – </a:t>
            </a:r>
            <a:r>
              <a:rPr lang="en-GB" dirty="0" err="1"/>
              <a:t>Jednotlivci</a:t>
            </a:r>
            <a:r>
              <a:rPr lang="en-GB" dirty="0"/>
              <a:t>/</a:t>
            </a:r>
            <a:r>
              <a:rPr lang="en-GB" dirty="0" err="1"/>
              <a:t>Skupiny</a:t>
            </a:r>
            <a:r>
              <a:rPr lang="en-GB" dirty="0"/>
              <a:t> a </a:t>
            </a:r>
            <a:r>
              <a:rPr lang="en-GB" dirty="0" err="1"/>
              <a:t>Dvojice</a:t>
            </a:r>
            <a:endParaRPr sz="2700" b="1" dirty="0"/>
          </a:p>
        </p:txBody>
      </p:sp>
      <p:sp>
        <p:nvSpPr>
          <p:cNvPr id="307" name="Google Shape;307;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20</a:t>
            </a:fld>
            <a:endParaRPr/>
          </a:p>
        </p:txBody>
      </p:sp>
      <p:sp>
        <p:nvSpPr>
          <p:cNvPr id="308" name="Google Shape;308;p55"/>
          <p:cNvSpPr txBox="1"/>
          <p:nvPr/>
        </p:nvSpPr>
        <p:spPr>
          <a:xfrm>
            <a:off x="843700" y="3742225"/>
            <a:ext cx="6666300" cy="78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dirty="0">
                <a:solidFill>
                  <a:srgbClr val="202124"/>
                </a:solidFill>
                <a:highlight>
                  <a:srgbClr val="FFFFFF"/>
                </a:highlight>
              </a:rPr>
              <a:t>Structure groups are included in the </a:t>
            </a:r>
            <a:r>
              <a:rPr lang="en-GB" sz="1200" dirty="0" err="1">
                <a:solidFill>
                  <a:srgbClr val="202124"/>
                </a:solidFill>
                <a:highlight>
                  <a:srgbClr val="FFFFFF"/>
                </a:highlight>
              </a:rPr>
              <a:t>scorsheets</a:t>
            </a:r>
            <a:r>
              <a:rPr lang="en-GB" sz="1200" dirty="0">
                <a:solidFill>
                  <a:srgbClr val="202124"/>
                </a:solidFill>
                <a:highlight>
                  <a:srgbClr val="FFFFFF"/>
                </a:highlight>
              </a:rPr>
              <a:t>.</a:t>
            </a:r>
            <a:br>
              <a:rPr lang="en-GB" sz="1200" dirty="0">
                <a:solidFill>
                  <a:srgbClr val="202124"/>
                </a:solidFill>
                <a:highlight>
                  <a:srgbClr val="FFFFFF"/>
                </a:highlight>
              </a:rPr>
            </a:br>
            <a:br>
              <a:rPr lang="en-GB" sz="1200" dirty="0">
                <a:solidFill>
                  <a:srgbClr val="202124"/>
                </a:solidFill>
                <a:highlight>
                  <a:srgbClr val="FFFFFF"/>
                </a:highlight>
              </a:rPr>
            </a:br>
            <a:r>
              <a:rPr lang="en-GB" sz="1200" dirty="0">
                <a:solidFill>
                  <a:srgbClr val="202124"/>
                </a:solidFill>
                <a:highlight>
                  <a:srgbClr val="FFFFFF"/>
                </a:highlight>
              </a:rPr>
              <a:t>The boxes are implemented in the Scoresheets for Individuals only. </a:t>
            </a:r>
            <a:endParaRPr sz="1200" dirty="0">
              <a:solidFill>
                <a:srgbClr val="202124"/>
              </a:solidFill>
              <a:highlight>
                <a:srgbClr val="FFFFFF"/>
              </a:highlight>
            </a:endParaRPr>
          </a:p>
          <a:p>
            <a:pPr marL="0" lvl="0" indent="0" algn="l" rtl="0">
              <a:spcBef>
                <a:spcPts val="0"/>
              </a:spcBef>
              <a:spcAft>
                <a:spcPts val="0"/>
              </a:spcAft>
              <a:buNone/>
            </a:pPr>
            <a:r>
              <a:rPr lang="en-GB" sz="1200" dirty="0">
                <a:solidFill>
                  <a:srgbClr val="202124"/>
                </a:solidFill>
                <a:highlight>
                  <a:srgbClr val="FFFFFF"/>
                </a:highlight>
              </a:rPr>
              <a:t>It is </a:t>
            </a:r>
            <a:r>
              <a:rPr lang="en-GB" sz="1200" b="1" dirty="0">
                <a:solidFill>
                  <a:srgbClr val="202124"/>
                </a:solidFill>
                <a:highlight>
                  <a:srgbClr val="FFFFFF"/>
                </a:highlight>
              </a:rPr>
              <a:t>NOT MANDATORY</a:t>
            </a:r>
            <a:r>
              <a:rPr lang="en-GB" sz="1200" dirty="0">
                <a:solidFill>
                  <a:srgbClr val="202124"/>
                </a:solidFill>
                <a:highlight>
                  <a:srgbClr val="FFFFFF"/>
                </a:highlight>
              </a:rPr>
              <a:t> for judge to  fill the boxes. </a:t>
            </a:r>
            <a:r>
              <a:rPr lang="en-GB" sz="1200" b="1" dirty="0">
                <a:solidFill>
                  <a:srgbClr val="202124"/>
                </a:solidFill>
                <a:highlight>
                  <a:srgbClr val="FFFFFF"/>
                </a:highlight>
              </a:rPr>
              <a:t>ONLY RECOMMENDED</a:t>
            </a:r>
            <a:r>
              <a:rPr lang="en-GB" sz="1200" dirty="0">
                <a:solidFill>
                  <a:srgbClr val="202124"/>
                </a:solidFill>
                <a:highlight>
                  <a:srgbClr val="FFFFFF"/>
                </a:highlight>
              </a:rPr>
              <a:t>.</a:t>
            </a:r>
            <a:endParaRPr dirty="0"/>
          </a:p>
        </p:txBody>
      </p:sp>
      <p:sp>
        <p:nvSpPr>
          <p:cNvPr id="309" name="Google Shape;309;p55"/>
          <p:cNvSpPr txBox="1"/>
          <p:nvPr/>
        </p:nvSpPr>
        <p:spPr>
          <a:xfrm>
            <a:off x="311700" y="813125"/>
            <a:ext cx="8984100" cy="87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br>
              <a:rPr lang="en-GB" sz="1800" dirty="0">
                <a:solidFill>
                  <a:srgbClr val="FF0000"/>
                </a:solidFill>
              </a:rPr>
            </a:br>
            <a:r>
              <a:rPr lang="en-GB" sz="1800" b="1" dirty="0" err="1">
                <a:solidFill>
                  <a:srgbClr val="FF0000"/>
                </a:solidFill>
              </a:rPr>
              <a:t>Iba</a:t>
            </a:r>
            <a:r>
              <a:rPr lang="en-GB" sz="1800" b="1" dirty="0">
                <a:solidFill>
                  <a:srgbClr val="FF0000"/>
                </a:solidFill>
              </a:rPr>
              <a:t> </a:t>
            </a:r>
            <a:r>
              <a:rPr lang="en-GB" sz="1800" b="1" dirty="0" err="1">
                <a:solidFill>
                  <a:srgbClr val="FF0000"/>
                </a:solidFill>
              </a:rPr>
              <a:t>jeden</a:t>
            </a:r>
            <a:r>
              <a:rPr lang="en-GB" sz="1800" b="1" dirty="0">
                <a:solidFill>
                  <a:srgbClr val="FF0000"/>
                </a:solidFill>
              </a:rPr>
              <a:t> </a:t>
            </a:r>
            <a:r>
              <a:rPr lang="en-GB" sz="1800" b="1" dirty="0" err="1">
                <a:solidFill>
                  <a:srgbClr val="FF0000"/>
                </a:solidFill>
              </a:rPr>
              <a:t>cvik</a:t>
            </a:r>
            <a:r>
              <a:rPr lang="en-GB" sz="1800" b="1" dirty="0">
                <a:solidFill>
                  <a:srgbClr val="FF0000"/>
                </a:solidFill>
              </a:rPr>
              <a:t> v </a:t>
            </a:r>
            <a:r>
              <a:rPr lang="en-GB" sz="1800" b="1" dirty="0" err="1">
                <a:solidFill>
                  <a:srgbClr val="FF0000"/>
                </a:solidFill>
              </a:rPr>
              <a:t>kazdej</a:t>
            </a:r>
            <a:r>
              <a:rPr lang="en-GB" sz="1800" b="1" dirty="0">
                <a:solidFill>
                  <a:srgbClr val="FF0000"/>
                </a:solidFill>
              </a:rPr>
              <a:t> </a:t>
            </a:r>
            <a:r>
              <a:rPr lang="en-GB" sz="1800" b="1" dirty="0" err="1">
                <a:solidFill>
                  <a:srgbClr val="FF0000"/>
                </a:solidFill>
              </a:rPr>
              <a:t>skupine</a:t>
            </a:r>
            <a:r>
              <a:rPr lang="en-GB" sz="1800" b="1" dirty="0">
                <a:solidFill>
                  <a:srgbClr val="FF0000"/>
                </a:solidFill>
              </a:rPr>
              <a:t> je </a:t>
            </a:r>
            <a:r>
              <a:rPr lang="en-GB" sz="1800" b="1" dirty="0" err="1">
                <a:solidFill>
                  <a:srgbClr val="FF0000"/>
                </a:solidFill>
              </a:rPr>
              <a:t>potrebné</a:t>
            </a:r>
            <a:r>
              <a:rPr lang="en-GB" sz="1800" b="1" dirty="0">
                <a:solidFill>
                  <a:srgbClr val="FF0000"/>
                </a:solidFill>
              </a:rPr>
              <a:t> </a:t>
            </a:r>
            <a:r>
              <a:rPr lang="en-GB" sz="1800" b="1" dirty="0" err="1">
                <a:solidFill>
                  <a:srgbClr val="FF0000"/>
                </a:solidFill>
              </a:rPr>
              <a:t>predviesť</a:t>
            </a:r>
            <a:endParaRPr sz="1800" dirty="0">
              <a:solidFill>
                <a:srgbClr val="FF0000"/>
              </a:solidFill>
            </a:endParaRPr>
          </a:p>
        </p:txBody>
      </p:sp>
      <p:pic>
        <p:nvPicPr>
          <p:cNvPr id="310" name="Google Shape;310;p55"/>
          <p:cNvPicPr preferRelativeResize="0"/>
          <p:nvPr/>
        </p:nvPicPr>
        <p:blipFill>
          <a:blip r:embed="rId3">
            <a:alphaModFix/>
          </a:blip>
          <a:stretch>
            <a:fillRect/>
          </a:stretch>
        </p:blipFill>
        <p:spPr>
          <a:xfrm>
            <a:off x="642950" y="1512125"/>
            <a:ext cx="7219374" cy="25028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322"/>
        <p:cNvGrpSpPr/>
        <p:nvPr/>
      </p:nvGrpSpPr>
      <p:grpSpPr>
        <a:xfrm>
          <a:off x="0" y="0"/>
          <a:ext cx="0" cy="0"/>
          <a:chOff x="0" y="0"/>
          <a:chExt cx="0" cy="0"/>
        </a:xfrm>
      </p:grpSpPr>
      <p:sp>
        <p:nvSpPr>
          <p:cNvPr id="323" name="Google Shape;323;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C1 - Variety of Exercises for </a:t>
            </a:r>
            <a:r>
              <a:rPr lang="en-GB" b="1"/>
              <a:t>Individual (CRITERIA)</a:t>
            </a:r>
            <a:endParaRPr sz="2700" b="1"/>
          </a:p>
        </p:txBody>
      </p:sp>
      <p:sp>
        <p:nvSpPr>
          <p:cNvPr id="324" name="Google Shape;324;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21</a:t>
            </a:fld>
            <a:endParaRPr/>
          </a:p>
        </p:txBody>
      </p:sp>
      <p:sp>
        <p:nvSpPr>
          <p:cNvPr id="325" name="Google Shape;325;p57"/>
          <p:cNvSpPr txBox="1"/>
          <p:nvPr/>
        </p:nvSpPr>
        <p:spPr>
          <a:xfrm flipH="1">
            <a:off x="382500" y="1130750"/>
            <a:ext cx="8379000" cy="1109100"/>
          </a:xfrm>
          <a:prstGeom prst="rect">
            <a:avLst/>
          </a:prstGeom>
          <a:noFill/>
          <a:ln>
            <a:noFill/>
          </a:ln>
        </p:spPr>
        <p:txBody>
          <a:bodyPr spcFirstLastPara="1" wrap="square" lIns="91425" tIns="91425" rIns="91425" bIns="91425" anchor="t" anchorCtr="0">
            <a:spAutoFit/>
          </a:bodyPr>
          <a:lstStyle/>
          <a:p>
            <a:pPr marL="25400" lvl="0" indent="0" algn="l" rtl="0">
              <a:lnSpc>
                <a:spcPct val="115000"/>
              </a:lnSpc>
              <a:spcBef>
                <a:spcPts val="200"/>
              </a:spcBef>
              <a:spcAft>
                <a:spcPts val="0"/>
              </a:spcAft>
              <a:buNone/>
            </a:pPr>
            <a:r>
              <a:rPr lang="en-GB" sz="1200" b="1">
                <a:solidFill>
                  <a:schemeClr val="dk1"/>
                </a:solidFill>
              </a:rPr>
              <a:t>Variety of Position (Test sen/jun 1*, Test Children 1*/2*) </a:t>
            </a:r>
            <a:endParaRPr sz="1200" b="1">
              <a:solidFill>
                <a:schemeClr val="dk1"/>
              </a:solidFill>
            </a:endParaRPr>
          </a:p>
          <a:p>
            <a:pPr marL="457200" lvl="0" indent="-304800" algn="l" rtl="0">
              <a:lnSpc>
                <a:spcPct val="115000"/>
              </a:lnSpc>
              <a:spcBef>
                <a:spcPts val="400"/>
              </a:spcBef>
              <a:spcAft>
                <a:spcPts val="0"/>
              </a:spcAft>
              <a:buClr>
                <a:schemeClr val="dk1"/>
              </a:buClr>
              <a:buSzPts val="1200"/>
              <a:buChar char="●"/>
            </a:pPr>
            <a:r>
              <a:rPr lang="en-GB" sz="1200">
                <a:solidFill>
                  <a:schemeClr val="dk1"/>
                </a:solidFill>
              </a:rPr>
              <a:t>A ratio between static and dynamic exercises.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GB" sz="1200">
                <a:solidFill>
                  <a:schemeClr val="dk1"/>
                </a:solidFill>
              </a:rPr>
              <a:t>Selection of exercises, positions and transitions from different structure groups.</a:t>
            </a:r>
            <a:endParaRPr sz="1200">
              <a:solidFill>
                <a:schemeClr val="dk1"/>
              </a:solidFill>
            </a:endParaRPr>
          </a:p>
          <a:p>
            <a:pPr marL="457200" lvl="0" indent="0" algn="l" rtl="0">
              <a:lnSpc>
                <a:spcPct val="115000"/>
              </a:lnSpc>
              <a:spcBef>
                <a:spcPts val="400"/>
              </a:spcBef>
              <a:spcAft>
                <a:spcPts val="400"/>
              </a:spcAft>
              <a:buNone/>
            </a:pPr>
            <a:r>
              <a:rPr lang="en-GB" sz="1200">
                <a:solidFill>
                  <a:schemeClr val="dk1"/>
                </a:solidFill>
                <a:highlight>
                  <a:srgbClr val="FFFFFF"/>
                </a:highlight>
              </a:rPr>
              <a:t>(5.4.3 - ground jumps from outside are not required)</a:t>
            </a:r>
            <a:r>
              <a:rPr lang="en-GB" sz="1200">
                <a:solidFill>
                  <a:srgbClr val="0000FF"/>
                </a:solidFill>
                <a:highlight>
                  <a:srgbClr val="FFFFFF"/>
                </a:highlight>
              </a:rPr>
              <a:t>*</a:t>
            </a:r>
            <a:endParaRPr sz="1200">
              <a:solidFill>
                <a:schemeClr val="dk1"/>
              </a:solidFill>
            </a:endParaRPr>
          </a:p>
        </p:txBody>
      </p:sp>
      <p:sp>
        <p:nvSpPr>
          <p:cNvPr id="326" name="Google Shape;326;p57"/>
          <p:cNvSpPr txBox="1"/>
          <p:nvPr/>
        </p:nvSpPr>
        <p:spPr>
          <a:xfrm flipH="1">
            <a:off x="382500" y="2805750"/>
            <a:ext cx="8379000" cy="1373100"/>
          </a:xfrm>
          <a:prstGeom prst="rect">
            <a:avLst/>
          </a:prstGeom>
          <a:noFill/>
          <a:ln>
            <a:noFill/>
          </a:ln>
        </p:spPr>
        <p:txBody>
          <a:bodyPr spcFirstLastPara="1" wrap="square" lIns="91425" tIns="91425" rIns="91425" bIns="91425" anchor="t" anchorCtr="0">
            <a:spAutoFit/>
          </a:bodyPr>
          <a:lstStyle/>
          <a:p>
            <a:pPr marL="25400" lvl="0" indent="0" algn="l" rtl="0">
              <a:lnSpc>
                <a:spcPct val="115000"/>
              </a:lnSpc>
              <a:spcBef>
                <a:spcPts val="200"/>
              </a:spcBef>
              <a:spcAft>
                <a:spcPts val="0"/>
              </a:spcAft>
              <a:buNone/>
            </a:pPr>
            <a:r>
              <a:rPr lang="en-GB" sz="1200" b="1">
                <a:solidFill>
                  <a:schemeClr val="dk1"/>
                </a:solidFill>
              </a:rPr>
              <a:t>Variety of Position (Test sen/jun 2*, Test sen 3*)</a:t>
            </a:r>
            <a:endParaRPr sz="1200" b="1">
              <a:solidFill>
                <a:schemeClr val="dk1"/>
              </a:solidFill>
            </a:endParaRPr>
          </a:p>
          <a:p>
            <a:pPr marL="457200" lvl="0" indent="-304800" algn="l" rtl="0">
              <a:lnSpc>
                <a:spcPct val="115000"/>
              </a:lnSpc>
              <a:spcBef>
                <a:spcPts val="400"/>
              </a:spcBef>
              <a:spcAft>
                <a:spcPts val="0"/>
              </a:spcAft>
              <a:buClr>
                <a:schemeClr val="dk1"/>
              </a:buClr>
              <a:buSzPts val="1200"/>
              <a:buChar char="●"/>
            </a:pPr>
            <a:r>
              <a:rPr lang="en-GB" sz="1200">
                <a:solidFill>
                  <a:schemeClr val="dk1"/>
                </a:solidFill>
              </a:rPr>
              <a:t>A ratio between static and dynamic exercises.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GB" sz="1200">
                <a:solidFill>
                  <a:schemeClr val="dk1"/>
                </a:solidFill>
              </a:rPr>
              <a:t>Selection of exercises, positions and transitions from different structure groups.</a:t>
            </a:r>
            <a:endParaRPr sz="1200">
              <a:solidFill>
                <a:schemeClr val="dk1"/>
              </a:solidFill>
            </a:endParaRPr>
          </a:p>
          <a:p>
            <a:pPr marL="0" lvl="0" indent="0" algn="l" rtl="0">
              <a:lnSpc>
                <a:spcPct val="115000"/>
              </a:lnSpc>
              <a:spcBef>
                <a:spcPts val="400"/>
              </a:spcBef>
              <a:spcAft>
                <a:spcPts val="0"/>
              </a:spcAft>
              <a:buNone/>
            </a:pPr>
            <a:r>
              <a:rPr lang="en-GB" sz="1200">
                <a:solidFill>
                  <a:srgbClr val="0000FF"/>
                </a:solidFill>
              </a:rPr>
              <a:t>Feedback proposal to add  (to keep the same logic for every category?</a:t>
            </a:r>
            <a:endParaRPr sz="1200">
              <a:solidFill>
                <a:schemeClr val="dk1"/>
              </a:solidFill>
            </a:endParaRPr>
          </a:p>
          <a:p>
            <a:pPr marL="457200" lvl="0" indent="0" algn="l" rtl="0">
              <a:lnSpc>
                <a:spcPct val="115000"/>
              </a:lnSpc>
              <a:spcBef>
                <a:spcPts val="400"/>
              </a:spcBef>
              <a:spcAft>
                <a:spcPts val="400"/>
              </a:spcAft>
              <a:buNone/>
            </a:pPr>
            <a:r>
              <a:rPr lang="en-GB" sz="1200">
                <a:solidFill>
                  <a:srgbClr val="0000FF"/>
                </a:solidFill>
                <a:highlight>
                  <a:srgbClr val="FFFFFF"/>
                </a:highlight>
              </a:rPr>
              <a:t>(5.4.3 - ground jumps from outside are not required)*</a:t>
            </a:r>
            <a:endParaRPr sz="1200">
              <a:solidFill>
                <a:schemeClr val="dk1"/>
              </a:solidFill>
            </a:endParaRPr>
          </a:p>
        </p:txBody>
      </p:sp>
      <p:sp>
        <p:nvSpPr>
          <p:cNvPr id="327" name="Google Shape;327;p57"/>
          <p:cNvSpPr txBox="1"/>
          <p:nvPr/>
        </p:nvSpPr>
        <p:spPr>
          <a:xfrm>
            <a:off x="81350" y="2178225"/>
            <a:ext cx="8549400" cy="2796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200"/>
              </a:spcBef>
              <a:spcAft>
                <a:spcPts val="0"/>
              </a:spcAft>
              <a:buNone/>
            </a:pPr>
            <a:r>
              <a:rPr lang="en-GB" sz="1200">
                <a:solidFill>
                  <a:srgbClr val="0000FF"/>
                </a:solidFill>
                <a:highlight>
                  <a:srgbClr val="FFFFFF"/>
                </a:highlight>
              </a:rPr>
              <a:t>*</a:t>
            </a:r>
            <a:r>
              <a:rPr lang="en-GB" sz="1200">
                <a:solidFill>
                  <a:srgbClr val="0000FF"/>
                </a:solidFill>
              </a:rPr>
              <a:t>Feedback from NFs - to let the athletes decide from which side they want to perform the one required ground jump.</a:t>
            </a:r>
            <a:endParaRPr sz="1200">
              <a:solidFill>
                <a:schemeClr val="dk1"/>
              </a:solidFill>
            </a:endParaRPr>
          </a:p>
          <a:p>
            <a:pPr marL="0" lvl="0" indent="0" algn="l" rtl="0">
              <a:spcBef>
                <a:spcPts val="40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9"/>
          <p:cNvSpPr txBox="1">
            <a:spLocks noGrp="1"/>
          </p:cNvSpPr>
          <p:nvPr>
            <p:ph type="body" idx="1"/>
          </p:nvPr>
        </p:nvSpPr>
        <p:spPr>
          <a:xfrm>
            <a:off x="0" y="473800"/>
            <a:ext cx="9144000" cy="4284300"/>
          </a:xfrm>
          <a:prstGeom prst="rect">
            <a:avLst/>
          </a:prstGeom>
        </p:spPr>
        <p:txBody>
          <a:bodyPr spcFirstLastPara="1" wrap="square" lIns="180000" tIns="655200" rIns="180000" bIns="655200" anchor="ctr" anchorCtr="0">
            <a:normAutofit fontScale="25000" lnSpcReduction="20000"/>
          </a:bodyPr>
          <a:lstStyle/>
          <a:p>
            <a:pPr marL="0" lvl="0" indent="0" algn="ctr" rtl="0">
              <a:spcBef>
                <a:spcPts val="0"/>
              </a:spcBef>
              <a:spcAft>
                <a:spcPts val="0"/>
              </a:spcAft>
              <a:buNone/>
            </a:pPr>
            <a:endParaRPr sz="4000" dirty="0"/>
          </a:p>
          <a:p>
            <a:pPr marL="0" lvl="0" indent="0" algn="ctr" rtl="0">
              <a:spcBef>
                <a:spcPts val="1200"/>
              </a:spcBef>
              <a:spcAft>
                <a:spcPts val="0"/>
              </a:spcAft>
              <a:buNone/>
            </a:pPr>
            <a:br>
              <a:rPr lang="en-GB" sz="16000" dirty="0"/>
            </a:br>
            <a:r>
              <a:rPr lang="en-GB" sz="14000" dirty="0"/>
              <a:t>Variety of Exercises - C1</a:t>
            </a:r>
            <a:endParaRPr sz="14000" dirty="0"/>
          </a:p>
          <a:p>
            <a:pPr marL="0" lvl="0" indent="0" algn="ctr" rtl="0">
              <a:spcBef>
                <a:spcPts val="1200"/>
              </a:spcBef>
              <a:spcAft>
                <a:spcPts val="0"/>
              </a:spcAft>
              <a:buNone/>
            </a:pPr>
            <a:r>
              <a:rPr lang="sk-SK" sz="14000" dirty="0"/>
              <a:t>Skupiny/Dvojice</a:t>
            </a:r>
            <a:endParaRPr sz="14000" dirty="0"/>
          </a:p>
          <a:p>
            <a:pPr marL="0" lvl="0" indent="0" algn="l" rtl="0">
              <a:spcBef>
                <a:spcPts val="1200"/>
              </a:spcBef>
              <a:spcAft>
                <a:spcPts val="0"/>
              </a:spcAft>
              <a:buNone/>
            </a:pPr>
            <a:endParaRPr sz="8000" dirty="0">
              <a:solidFill>
                <a:schemeClr val="lt1"/>
              </a:solidFill>
            </a:endParaRPr>
          </a:p>
          <a:p>
            <a:pPr marL="0" lvl="0" indent="0" algn="ctr" rtl="0">
              <a:spcBef>
                <a:spcPts val="1200"/>
              </a:spcBef>
              <a:spcAft>
                <a:spcPts val="0"/>
              </a:spcAft>
              <a:buNone/>
            </a:pPr>
            <a:endParaRPr sz="8000" dirty="0">
              <a:solidFill>
                <a:schemeClr val="lt1"/>
              </a:solidFill>
            </a:endParaRPr>
          </a:p>
          <a:p>
            <a:pPr marL="0" lvl="0" indent="0" algn="ctr" rtl="0">
              <a:spcBef>
                <a:spcPts val="1200"/>
              </a:spcBef>
              <a:spcAft>
                <a:spcPts val="0"/>
              </a:spcAft>
              <a:buNone/>
            </a:pPr>
            <a:endParaRPr sz="5000" dirty="0">
              <a:solidFill>
                <a:schemeClr val="lt1"/>
              </a:solidFill>
            </a:endParaRPr>
          </a:p>
          <a:p>
            <a:pPr marL="0" lvl="0" indent="0" algn="ctr" rtl="0">
              <a:spcBef>
                <a:spcPts val="1200"/>
              </a:spcBef>
              <a:spcAft>
                <a:spcPts val="1200"/>
              </a:spcAft>
              <a:buNone/>
            </a:pPr>
            <a:endParaRPr sz="2500" dirty="0"/>
          </a:p>
        </p:txBody>
      </p:sp>
      <p:sp>
        <p:nvSpPr>
          <p:cNvPr id="346" name="Google Shape;346;p59"/>
          <p:cNvSpPr/>
          <p:nvPr/>
        </p:nvSpPr>
        <p:spPr>
          <a:xfrm>
            <a:off x="4083975" y="501700"/>
            <a:ext cx="1318800" cy="694200"/>
          </a:xfrm>
          <a:prstGeom prst="rect">
            <a:avLst/>
          </a:prstGeom>
          <a:solidFill>
            <a:srgbClr val="4B0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59"/>
          <p:cNvSpPr/>
          <p:nvPr/>
        </p:nvSpPr>
        <p:spPr>
          <a:xfrm>
            <a:off x="3784050" y="3570275"/>
            <a:ext cx="1575900" cy="1020900"/>
          </a:xfrm>
          <a:prstGeom prst="rect">
            <a:avLst/>
          </a:prstGeom>
          <a:solidFill>
            <a:srgbClr val="4B0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4953A-7ACD-E6B2-2209-8520673671B7}"/>
              </a:ext>
            </a:extLst>
          </p:cNvPr>
          <p:cNvSpPr>
            <a:spLocks noGrp="1"/>
          </p:cNvSpPr>
          <p:nvPr>
            <p:ph type="title"/>
          </p:nvPr>
        </p:nvSpPr>
        <p:spPr/>
        <p:txBody>
          <a:bodyPr>
            <a:normAutofit fontScale="90000"/>
          </a:bodyPr>
          <a:lstStyle/>
          <a:p>
            <a:r>
              <a:rPr lang="en-GB" dirty="0"/>
              <a:t>C1 –</a:t>
            </a:r>
            <a:r>
              <a:rPr lang="en-GB" dirty="0" err="1"/>
              <a:t>Cviky</a:t>
            </a:r>
            <a:r>
              <a:rPr lang="en-GB" dirty="0"/>
              <a:t> </a:t>
            </a:r>
            <a:r>
              <a:rPr lang="en-GB" dirty="0" err="1"/>
              <a:t>Dvojice</a:t>
            </a:r>
            <a:br>
              <a:rPr lang="en-GB" b="1" dirty="0"/>
            </a:br>
            <a:br>
              <a:rPr lang="en-GB" b="1" dirty="0"/>
            </a:br>
            <a:endParaRPr lang="en-GB" dirty="0"/>
          </a:p>
        </p:txBody>
      </p:sp>
      <p:sp>
        <p:nvSpPr>
          <p:cNvPr id="3" name="Text Placeholder 2">
            <a:extLst>
              <a:ext uri="{FF2B5EF4-FFF2-40B4-BE49-F238E27FC236}">
                <a16:creationId xmlns:a16="http://schemas.microsoft.com/office/drawing/2014/main" id="{6B487020-D493-276B-C519-1F370B0E7525}"/>
              </a:ext>
            </a:extLst>
          </p:cNvPr>
          <p:cNvSpPr>
            <a:spLocks noGrp="1"/>
          </p:cNvSpPr>
          <p:nvPr>
            <p:ph type="body" idx="1"/>
          </p:nvPr>
        </p:nvSpPr>
        <p:spPr/>
        <p:txBody>
          <a:bodyPr>
            <a:noAutofit/>
          </a:bodyPr>
          <a:lstStyle/>
          <a:p>
            <a:pPr>
              <a:spcBef>
                <a:spcPts val="600"/>
              </a:spcBef>
              <a:spcAft>
                <a:spcPts val="1000"/>
              </a:spcAft>
            </a:pPr>
            <a:r>
              <a:rPr lang="sk-SK" sz="1500" b="1" dirty="0">
                <a:solidFill>
                  <a:srgbClr val="595959"/>
                </a:solidFill>
                <a:effectLst/>
                <a:latin typeface="Arial" panose="020B0604020202020204" pitchFamily="34" charset="0"/>
              </a:rPr>
              <a:t>S oporou </a:t>
            </a:r>
            <a:r>
              <a:rPr lang="sk-SK" sz="1500" i="1" dirty="0">
                <a:solidFill>
                  <a:srgbClr val="595959"/>
                </a:solidFill>
                <a:effectLst/>
                <a:latin typeface="Arial" panose="020B0604020202020204" pitchFamily="34" charset="0"/>
              </a:rPr>
              <a:t>Dvojité podporné cvičenia:</a:t>
            </a:r>
            <a:r>
              <a:rPr lang="sk-SK" sz="1500" dirty="0">
                <a:solidFill>
                  <a:srgbClr val="595959"/>
                </a:solidFill>
                <a:effectLst/>
                <a:latin typeface="Arial" panose="020B0604020202020204" pitchFamily="34" charset="0"/>
              </a:rPr>
              <a:t> Jeden voltižér podopiera celú váhu druhého voltižéra</a:t>
            </a:r>
          </a:p>
          <a:p>
            <a:pPr>
              <a:spcBef>
                <a:spcPts val="600"/>
              </a:spcBef>
              <a:spcAft>
                <a:spcPts val="1000"/>
              </a:spcAft>
            </a:pPr>
            <a:r>
              <a:rPr lang="sk-SK" sz="1500" b="1" dirty="0">
                <a:solidFill>
                  <a:srgbClr val="595959"/>
                </a:solidFill>
                <a:effectLst/>
                <a:latin typeface="Arial" panose="020B0604020202020204" pitchFamily="34" charset="0"/>
              </a:rPr>
              <a:t>Stabilizované </a:t>
            </a:r>
            <a:r>
              <a:rPr lang="sk-SK" sz="1500" i="1" dirty="0">
                <a:solidFill>
                  <a:srgbClr val="595959"/>
                </a:solidFill>
                <a:effectLst/>
                <a:latin typeface="Arial" panose="020B0604020202020204" pitchFamily="34" charset="0"/>
              </a:rPr>
              <a:t>Dvojité stabilizované cvičenie</a:t>
            </a:r>
            <a:r>
              <a:rPr lang="sk-SK" sz="1500" dirty="0">
                <a:solidFill>
                  <a:srgbClr val="595959"/>
                </a:solidFill>
                <a:effectLst/>
                <a:latin typeface="Arial" panose="020B0604020202020204" pitchFamily="34" charset="0"/>
              </a:rPr>
              <a:t>: jeden voltižér stabilizuje a/alebo čiastočne podporuje váhu svojho partnera, aby ho vyvážil alebo podoprel.</a:t>
            </a:r>
          </a:p>
          <a:p>
            <a:pPr>
              <a:spcBef>
                <a:spcPts val="600"/>
              </a:spcBef>
              <a:spcAft>
                <a:spcPts val="1000"/>
              </a:spcAft>
            </a:pPr>
            <a:r>
              <a:rPr lang="sk-SK" sz="1500" b="1" dirty="0">
                <a:solidFill>
                  <a:srgbClr val="595959"/>
                </a:solidFill>
                <a:effectLst/>
                <a:latin typeface="Arial" panose="020B0604020202020204" pitchFamily="34" charset="0"/>
              </a:rPr>
              <a:t>Kombinované </a:t>
            </a:r>
            <a:r>
              <a:rPr lang="sk-SK" sz="1500" b="1" i="1" dirty="0">
                <a:solidFill>
                  <a:srgbClr val="595959"/>
                </a:solidFill>
                <a:effectLst/>
                <a:latin typeface="Arial" panose="020B0604020202020204" pitchFamily="34" charset="0"/>
              </a:rPr>
              <a:t>D</a:t>
            </a:r>
            <a:r>
              <a:rPr lang="sk-SK" sz="1500" i="1" dirty="0">
                <a:solidFill>
                  <a:srgbClr val="595959"/>
                </a:solidFill>
                <a:effectLst/>
                <a:latin typeface="Arial" panose="020B0604020202020204" pitchFamily="34" charset="0"/>
              </a:rPr>
              <a:t>vojité kombinované cvičenia</a:t>
            </a:r>
            <a:r>
              <a:rPr lang="sk-SK" sz="1500" dirty="0">
                <a:solidFill>
                  <a:srgbClr val="595959"/>
                </a:solidFill>
                <a:effectLst/>
                <a:latin typeface="Arial" panose="020B0604020202020204" pitchFamily="34" charset="0"/>
              </a:rPr>
              <a:t>: Dvaja voltižéri súčasne predvádzajú samostatné cvičenia jednotlivca (dve statické cvičenia/ jedno statické a jedno dynamické cvičenie) bez vzájomnej podpory alebo iba s minimom vzájomnej podpory.</a:t>
            </a:r>
          </a:p>
          <a:p>
            <a:pPr>
              <a:spcBef>
                <a:spcPts val="600"/>
              </a:spcBef>
              <a:spcAft>
                <a:spcPts val="1000"/>
              </a:spcAft>
            </a:pPr>
            <a:r>
              <a:rPr lang="sk-SK" sz="1500" b="1" dirty="0">
                <a:solidFill>
                  <a:srgbClr val="595959"/>
                </a:solidFill>
                <a:effectLst/>
                <a:latin typeface="Arial" panose="020B0604020202020204" pitchFamily="34" charset="0"/>
              </a:rPr>
              <a:t>Kombinované dynamické cvičenia </a:t>
            </a:r>
            <a:r>
              <a:rPr lang="sk-SK" sz="1500" dirty="0">
                <a:solidFill>
                  <a:srgbClr val="595959"/>
                </a:solidFill>
                <a:effectLst/>
                <a:latin typeface="Arial" panose="020B0604020202020204" pitchFamily="34" charset="0"/>
              </a:rPr>
              <a:t>Dve dynamické cvičenia vykonávané súčasne</a:t>
            </a:r>
          </a:p>
          <a:p>
            <a:endParaRPr lang="en-GB" sz="1500" dirty="0">
              <a:solidFill>
                <a:schemeClr val="tx1">
                  <a:lumMod val="65000"/>
                  <a:lumOff val="35000"/>
                </a:schemeClr>
              </a:solidFill>
              <a:latin typeface="+mn-lt"/>
            </a:endParaRPr>
          </a:p>
        </p:txBody>
      </p:sp>
      <p:sp>
        <p:nvSpPr>
          <p:cNvPr id="4" name="Slide Number Placeholder 3">
            <a:extLst>
              <a:ext uri="{FF2B5EF4-FFF2-40B4-BE49-F238E27FC236}">
                <a16:creationId xmlns:a16="http://schemas.microsoft.com/office/drawing/2014/main" id="{4E7170A6-545F-D008-D55A-CBCF9027697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23</a:t>
            </a:fld>
            <a:endParaRPr lang="en-GB"/>
          </a:p>
        </p:txBody>
      </p:sp>
    </p:spTree>
    <p:extLst>
      <p:ext uri="{BB962C8B-B14F-4D97-AF65-F5344CB8AC3E}">
        <p14:creationId xmlns:p14="http://schemas.microsoft.com/office/powerpoint/2010/main" val="131134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C194A-CBEE-CD19-5BB9-DC46839F9732}"/>
              </a:ext>
            </a:extLst>
          </p:cNvPr>
          <p:cNvSpPr>
            <a:spLocks noGrp="1"/>
          </p:cNvSpPr>
          <p:nvPr>
            <p:ph type="title"/>
          </p:nvPr>
        </p:nvSpPr>
        <p:spPr/>
        <p:txBody>
          <a:bodyPr>
            <a:normAutofit fontScale="90000"/>
          </a:bodyPr>
          <a:lstStyle/>
          <a:p>
            <a:r>
              <a:rPr lang="en-GB" dirty="0"/>
              <a:t>C1 – CVIKY SKUPINY</a:t>
            </a:r>
            <a:br>
              <a:rPr lang="en-GB" b="1" dirty="0"/>
            </a:br>
            <a:br>
              <a:rPr lang="en-GB" b="1" dirty="0"/>
            </a:br>
            <a:endParaRPr lang="en-GB" dirty="0"/>
          </a:p>
        </p:txBody>
      </p:sp>
      <p:sp>
        <p:nvSpPr>
          <p:cNvPr id="3" name="Text Placeholder 2">
            <a:extLst>
              <a:ext uri="{FF2B5EF4-FFF2-40B4-BE49-F238E27FC236}">
                <a16:creationId xmlns:a16="http://schemas.microsoft.com/office/drawing/2014/main" id="{EC51E05D-B0FA-1A94-B009-D270244F976F}"/>
              </a:ext>
            </a:extLst>
          </p:cNvPr>
          <p:cNvSpPr>
            <a:spLocks noGrp="1"/>
          </p:cNvSpPr>
          <p:nvPr>
            <p:ph type="body" idx="1"/>
          </p:nvPr>
        </p:nvSpPr>
        <p:spPr>
          <a:xfrm>
            <a:off x="311700" y="863550"/>
            <a:ext cx="8520600" cy="3416400"/>
          </a:xfrm>
        </p:spPr>
        <p:txBody>
          <a:bodyPr>
            <a:normAutofit fontScale="25000" lnSpcReduction="20000"/>
          </a:bodyPr>
          <a:lstStyle/>
          <a:p>
            <a:pPr marL="0" marR="0" indent="0">
              <a:spcBef>
                <a:spcPts val="0"/>
              </a:spcBef>
              <a:spcAft>
                <a:spcPts val="0"/>
              </a:spcAft>
              <a:buNone/>
            </a:pPr>
            <a:r>
              <a:rPr lang="sk-SK" sz="1800" dirty="0">
                <a:effectLst/>
                <a:latin typeface="Calibri" panose="020F0502020204030204" pitchFamily="34" charset="0"/>
              </a:rPr>
              <a:t> </a:t>
            </a:r>
            <a:endParaRPr lang="sk-SK" sz="3600" dirty="0">
              <a:effectLst/>
              <a:latin typeface="+mn-lt"/>
            </a:endParaRPr>
          </a:p>
          <a:p>
            <a:pPr marL="0" indent="0">
              <a:spcBef>
                <a:spcPts val="600"/>
              </a:spcBef>
              <a:spcAft>
                <a:spcPts val="0"/>
              </a:spcAft>
              <a:buNone/>
            </a:pPr>
            <a:r>
              <a:rPr lang="sk-SK" sz="3600" b="1" dirty="0">
                <a:effectLst/>
                <a:latin typeface="+mn-lt"/>
              </a:rPr>
              <a:t>Jednotlivé</a:t>
            </a:r>
            <a:endParaRPr lang="sk-SK" sz="3600" dirty="0">
              <a:effectLst/>
              <a:latin typeface="+mn-lt"/>
            </a:endParaRPr>
          </a:p>
          <a:p>
            <a:pPr marL="0" indent="0">
              <a:spcBef>
                <a:spcPts val="600"/>
              </a:spcBef>
              <a:spcAft>
                <a:spcPts val="0"/>
              </a:spcAft>
              <a:buNone/>
            </a:pPr>
            <a:r>
              <a:rPr lang="sk-SK" sz="3600" dirty="0">
                <a:effectLst/>
                <a:latin typeface="+mn-lt"/>
              </a:rPr>
              <a:t>Cvičenia jednotlivca: iba jeden voltižér na koni</a:t>
            </a:r>
          </a:p>
          <a:p>
            <a:pPr marL="0" indent="0">
              <a:spcBef>
                <a:spcPts val="600"/>
              </a:spcBef>
              <a:spcAft>
                <a:spcPts val="0"/>
              </a:spcAft>
              <a:buNone/>
            </a:pPr>
            <a:r>
              <a:rPr lang="sk-SK" sz="3600" b="1" dirty="0">
                <a:effectLst/>
                <a:latin typeface="+mn-lt"/>
              </a:rPr>
              <a:t>S oporou</a:t>
            </a:r>
            <a:endParaRPr lang="sk-SK" sz="3600" dirty="0">
              <a:effectLst/>
              <a:latin typeface="+mn-lt"/>
            </a:endParaRPr>
          </a:p>
          <a:p>
            <a:pPr marL="0" indent="0">
              <a:spcBef>
                <a:spcPts val="600"/>
              </a:spcBef>
              <a:spcAft>
                <a:spcPts val="0"/>
              </a:spcAft>
              <a:buNone/>
            </a:pPr>
            <a:r>
              <a:rPr lang="sk-SK" sz="3600" dirty="0">
                <a:effectLst/>
                <a:latin typeface="+mn-lt"/>
              </a:rPr>
              <a:t>Dvojité podporné cvičenia: Jeden voltižér podopiera celú váhu druhého voltižéra</a:t>
            </a:r>
          </a:p>
          <a:p>
            <a:pPr marL="342900" indent="0">
              <a:spcBef>
                <a:spcPts val="600"/>
              </a:spcBef>
              <a:spcAft>
                <a:spcPts val="0"/>
              </a:spcAft>
              <a:buNone/>
            </a:pPr>
            <a:r>
              <a:rPr lang="sk-SK" sz="3600" dirty="0">
                <a:effectLst/>
                <a:latin typeface="+mn-lt"/>
              </a:rPr>
              <a:t>ALEBO</a:t>
            </a:r>
          </a:p>
          <a:p>
            <a:pPr marL="342900" indent="0">
              <a:spcBef>
                <a:spcPts val="600"/>
              </a:spcBef>
              <a:spcAft>
                <a:spcPts val="0"/>
              </a:spcAft>
              <a:buNone/>
            </a:pPr>
            <a:r>
              <a:rPr lang="sk-SK" sz="3600" dirty="0">
                <a:effectLst/>
                <a:latin typeface="+mn-lt"/>
              </a:rPr>
              <a:t>Trojité podporné cvičenia: Jeden (alebo dvaja) voltižéri výrazne podopierajú celú váhu tretieho voltižéra (letec); ak jeden voltižér nesie celú váhu letca, tento voltižér </a:t>
            </a:r>
          </a:p>
          <a:p>
            <a:pPr marL="342900" indent="0">
              <a:spcBef>
                <a:spcPts val="600"/>
              </a:spcBef>
              <a:spcAft>
                <a:spcPts val="0"/>
              </a:spcAft>
              <a:buNone/>
            </a:pPr>
            <a:r>
              <a:rPr lang="sk-SK" sz="3600" dirty="0">
                <a:effectLst/>
                <a:latin typeface="+mn-lt"/>
              </a:rPr>
              <a:t>je podporovaný alebo stabilizovaný „stabilizačnou základňou“.</a:t>
            </a:r>
          </a:p>
          <a:p>
            <a:pPr marL="0" indent="0">
              <a:spcBef>
                <a:spcPts val="600"/>
              </a:spcBef>
              <a:spcAft>
                <a:spcPts val="0"/>
              </a:spcAft>
              <a:buNone/>
            </a:pPr>
            <a:r>
              <a:rPr lang="sk-SK" sz="3600" b="1" dirty="0">
                <a:effectLst/>
                <a:latin typeface="+mn-lt"/>
              </a:rPr>
              <a:t>Stabilizované</a:t>
            </a:r>
            <a:endParaRPr lang="sk-SK" sz="3600" dirty="0">
              <a:effectLst/>
              <a:latin typeface="+mn-lt"/>
            </a:endParaRPr>
          </a:p>
          <a:p>
            <a:pPr marL="342900" indent="0">
              <a:spcBef>
                <a:spcPts val="600"/>
              </a:spcBef>
              <a:spcAft>
                <a:spcPts val="0"/>
              </a:spcAft>
              <a:buNone/>
            </a:pPr>
            <a:r>
              <a:rPr lang="sk-SK" sz="3600" dirty="0">
                <a:effectLst/>
                <a:latin typeface="+mn-lt"/>
              </a:rPr>
              <a:t>Dvojité stabilizované cvičenie: jeden voltižér stabilizuje a/alebo čiastočne podporuje váhu druhého voltižéra, aby ho vyvážil alebo podoprel.</a:t>
            </a:r>
          </a:p>
          <a:p>
            <a:pPr marL="0" indent="0">
              <a:spcBef>
                <a:spcPts val="600"/>
              </a:spcBef>
              <a:spcAft>
                <a:spcPts val="0"/>
              </a:spcAft>
              <a:buNone/>
            </a:pPr>
            <a:r>
              <a:rPr lang="sk-SK" sz="3600" b="1" dirty="0">
                <a:effectLst/>
                <a:latin typeface="+mn-lt"/>
              </a:rPr>
              <a:t>Kombinované</a:t>
            </a:r>
            <a:endParaRPr lang="sk-SK" sz="3600" dirty="0">
              <a:effectLst/>
              <a:latin typeface="+mn-lt"/>
            </a:endParaRPr>
          </a:p>
          <a:p>
            <a:pPr marL="0" indent="0">
              <a:spcBef>
                <a:spcPts val="600"/>
              </a:spcBef>
              <a:spcAft>
                <a:spcPts val="0"/>
              </a:spcAft>
              <a:buNone/>
            </a:pPr>
            <a:r>
              <a:rPr lang="sk-SK" sz="3600" dirty="0">
                <a:effectLst/>
                <a:latin typeface="+mn-lt"/>
              </a:rPr>
              <a:t>Dvojité kombinované cvičenia: Dvaja voltižéri súčasne predvádzajú samostatné cvičenia jednotlivca (dve statické cvičenia/ jedno statické a jedno dynamické cvičenie) bez vzájomnej podpory alebo iba s minimom vzájomnej podpory.</a:t>
            </a:r>
          </a:p>
          <a:p>
            <a:pPr marL="342900" indent="0">
              <a:spcBef>
                <a:spcPts val="600"/>
              </a:spcBef>
              <a:spcAft>
                <a:spcPts val="0"/>
              </a:spcAft>
              <a:buNone/>
            </a:pPr>
            <a:r>
              <a:rPr lang="sk-SK" sz="3600" b="1" dirty="0">
                <a:effectLst/>
                <a:latin typeface="+mn-lt"/>
              </a:rPr>
              <a:t>ALEBO</a:t>
            </a:r>
            <a:endParaRPr lang="sk-SK" sz="3600" dirty="0">
              <a:effectLst/>
              <a:latin typeface="+mn-lt"/>
            </a:endParaRPr>
          </a:p>
          <a:p>
            <a:pPr marL="342900" indent="0">
              <a:spcBef>
                <a:spcPts val="600"/>
              </a:spcBef>
              <a:spcAft>
                <a:spcPts val="0"/>
              </a:spcAft>
              <a:buNone/>
            </a:pPr>
            <a:r>
              <a:rPr lang="sk-SK" sz="3600" dirty="0">
                <a:effectLst/>
                <a:latin typeface="+mn-lt"/>
              </a:rPr>
              <a:t>Trojité kombinované cvičenia: tri samostatné cvičenia jednotlivcov vykonávané súčasne, pričom váha žiadneho z voltižérov nie je alebo je len málo podporovaná ostatnými. (Aspoň jedno statické cvičenie)</a:t>
            </a:r>
          </a:p>
          <a:p>
            <a:pPr marL="342900" indent="0">
              <a:spcBef>
                <a:spcPts val="600"/>
              </a:spcBef>
              <a:spcAft>
                <a:spcPts val="0"/>
              </a:spcAft>
              <a:buNone/>
            </a:pPr>
            <a:r>
              <a:rPr lang="sk-SK" sz="3600" b="1" dirty="0">
                <a:effectLst/>
                <a:latin typeface="+mn-lt"/>
              </a:rPr>
              <a:t>ALEBO</a:t>
            </a:r>
            <a:endParaRPr lang="sk-SK" sz="3600" dirty="0">
              <a:effectLst/>
              <a:latin typeface="+mn-lt"/>
            </a:endParaRPr>
          </a:p>
          <a:p>
            <a:pPr marL="342900" indent="0">
              <a:spcBef>
                <a:spcPts val="600"/>
              </a:spcBef>
              <a:spcAft>
                <a:spcPts val="0"/>
              </a:spcAft>
              <a:buNone/>
            </a:pPr>
            <a:r>
              <a:rPr lang="sk-SK" sz="3600" dirty="0">
                <a:effectLst/>
                <a:latin typeface="+mn-lt"/>
              </a:rPr>
              <a:t>Trojité polo-kombinované cvičenie: podporované dvojité cvičenie v kombinácii </a:t>
            </a:r>
          </a:p>
          <a:p>
            <a:pPr marL="342900" indent="0">
              <a:spcBef>
                <a:spcPts val="600"/>
              </a:spcBef>
              <a:spcAft>
                <a:spcPts val="0"/>
              </a:spcAft>
              <a:buNone/>
            </a:pPr>
            <a:r>
              <a:rPr lang="sk-SK" sz="3600" dirty="0">
                <a:effectLst/>
                <a:latin typeface="+mn-lt"/>
              </a:rPr>
              <a:t>s jedným samostatným cvičením jednotlivca</a:t>
            </a:r>
          </a:p>
          <a:p>
            <a:pPr marL="0" indent="0">
              <a:spcBef>
                <a:spcPts val="600"/>
              </a:spcBef>
              <a:spcAft>
                <a:spcPts val="0"/>
              </a:spcAft>
              <a:buNone/>
            </a:pPr>
            <a:r>
              <a:rPr lang="sk-SK" sz="3600" b="1" dirty="0">
                <a:effectLst/>
                <a:latin typeface="+mn-lt"/>
              </a:rPr>
              <a:t>Kombinované dynamické cvičenia</a:t>
            </a:r>
            <a:endParaRPr lang="sk-SK" sz="3600" dirty="0">
              <a:effectLst/>
              <a:latin typeface="+mn-lt"/>
            </a:endParaRPr>
          </a:p>
          <a:p>
            <a:pPr marL="0" indent="0">
              <a:spcBef>
                <a:spcPts val="600"/>
              </a:spcBef>
              <a:spcAft>
                <a:spcPts val="0"/>
              </a:spcAft>
              <a:buNone/>
            </a:pPr>
            <a:r>
              <a:rPr lang="sk-SK" sz="3600" dirty="0">
                <a:effectLst/>
                <a:latin typeface="+mn-lt"/>
              </a:rPr>
              <a:t>Dve (alebo tri) dynamické cvičenia vykonávané súčasne</a:t>
            </a:r>
          </a:p>
          <a:p>
            <a:endParaRPr lang="en-GB" dirty="0"/>
          </a:p>
        </p:txBody>
      </p:sp>
      <p:sp>
        <p:nvSpPr>
          <p:cNvPr id="4" name="Slide Number Placeholder 3">
            <a:extLst>
              <a:ext uri="{FF2B5EF4-FFF2-40B4-BE49-F238E27FC236}">
                <a16:creationId xmlns:a16="http://schemas.microsoft.com/office/drawing/2014/main" id="{5CE23154-1F85-6D44-2CC5-B0F0B6BED78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24</a:t>
            </a:fld>
            <a:endParaRPr lang="en-GB"/>
          </a:p>
        </p:txBody>
      </p:sp>
    </p:spTree>
    <p:extLst>
      <p:ext uri="{BB962C8B-B14F-4D97-AF65-F5344CB8AC3E}">
        <p14:creationId xmlns:p14="http://schemas.microsoft.com/office/powerpoint/2010/main" val="3336339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C194A-CBEE-CD19-5BB9-DC46839F9732}"/>
              </a:ext>
            </a:extLst>
          </p:cNvPr>
          <p:cNvSpPr>
            <a:spLocks noGrp="1"/>
          </p:cNvSpPr>
          <p:nvPr>
            <p:ph type="title"/>
          </p:nvPr>
        </p:nvSpPr>
        <p:spPr/>
        <p:txBody>
          <a:bodyPr>
            <a:normAutofit fontScale="90000"/>
          </a:bodyPr>
          <a:lstStyle/>
          <a:p>
            <a:r>
              <a:rPr lang="en-GB" dirty="0"/>
              <a:t>C1 – CVIKY SKUPINY</a:t>
            </a:r>
            <a:br>
              <a:rPr lang="en-GB" b="1" dirty="0"/>
            </a:br>
            <a:br>
              <a:rPr lang="en-GB" b="1" dirty="0"/>
            </a:br>
            <a:endParaRPr lang="en-GB" dirty="0"/>
          </a:p>
        </p:txBody>
      </p:sp>
      <p:sp>
        <p:nvSpPr>
          <p:cNvPr id="3" name="Text Placeholder 2">
            <a:extLst>
              <a:ext uri="{FF2B5EF4-FFF2-40B4-BE49-F238E27FC236}">
                <a16:creationId xmlns:a16="http://schemas.microsoft.com/office/drawing/2014/main" id="{EC51E05D-B0FA-1A94-B009-D270244F976F}"/>
              </a:ext>
            </a:extLst>
          </p:cNvPr>
          <p:cNvSpPr>
            <a:spLocks noGrp="1"/>
          </p:cNvSpPr>
          <p:nvPr>
            <p:ph type="body" idx="1"/>
          </p:nvPr>
        </p:nvSpPr>
        <p:spPr>
          <a:xfrm>
            <a:off x="311700" y="630378"/>
            <a:ext cx="8520600" cy="4513122"/>
          </a:xfrm>
        </p:spPr>
        <p:txBody>
          <a:bodyPr>
            <a:normAutofit fontScale="25000" lnSpcReduction="20000"/>
          </a:bodyPr>
          <a:lstStyle/>
          <a:p>
            <a:pPr marL="0" marR="0" indent="0">
              <a:spcBef>
                <a:spcPts val="0"/>
              </a:spcBef>
              <a:spcAft>
                <a:spcPts val="0"/>
              </a:spcAft>
              <a:buNone/>
            </a:pPr>
            <a:r>
              <a:rPr lang="sk-SK" sz="1800" dirty="0">
                <a:effectLst/>
                <a:latin typeface="Calibri" panose="020F0502020204030204" pitchFamily="34" charset="0"/>
              </a:rPr>
              <a:t> </a:t>
            </a:r>
            <a:endParaRPr lang="sk-SK" sz="3600" dirty="0">
              <a:effectLst/>
              <a:latin typeface="+mn-lt"/>
            </a:endParaRPr>
          </a:p>
          <a:p>
            <a:pPr marL="0" indent="0">
              <a:spcBef>
                <a:spcPts val="600"/>
              </a:spcBef>
              <a:spcAft>
                <a:spcPts val="0"/>
              </a:spcAft>
              <a:buNone/>
            </a:pPr>
            <a:r>
              <a:rPr lang="sk-SK" sz="3600" b="1" dirty="0">
                <a:effectLst/>
                <a:latin typeface="+mn-lt"/>
              </a:rPr>
              <a:t>Jednotlivé</a:t>
            </a:r>
            <a:endParaRPr lang="sk-SK" sz="3600" dirty="0">
              <a:effectLst/>
              <a:latin typeface="+mn-lt"/>
            </a:endParaRPr>
          </a:p>
          <a:p>
            <a:pPr marL="0" indent="0">
              <a:spcBef>
                <a:spcPts val="600"/>
              </a:spcBef>
              <a:spcAft>
                <a:spcPts val="0"/>
              </a:spcAft>
              <a:buNone/>
            </a:pPr>
            <a:r>
              <a:rPr lang="sk-SK" sz="3600" dirty="0">
                <a:effectLst/>
                <a:latin typeface="+mn-lt"/>
              </a:rPr>
              <a:t>Cvičenia jednotlivca: iba jeden voltižér na koni</a:t>
            </a:r>
          </a:p>
          <a:p>
            <a:pPr marL="0" indent="0">
              <a:spcBef>
                <a:spcPts val="600"/>
              </a:spcBef>
              <a:spcAft>
                <a:spcPts val="0"/>
              </a:spcAft>
              <a:buNone/>
            </a:pPr>
            <a:r>
              <a:rPr lang="sk-SK" sz="3600" b="1" dirty="0">
                <a:effectLst/>
                <a:latin typeface="+mn-lt"/>
              </a:rPr>
              <a:t>S oporou</a:t>
            </a:r>
            <a:endParaRPr lang="sk-SK" sz="3600" dirty="0">
              <a:effectLst/>
              <a:latin typeface="+mn-lt"/>
            </a:endParaRPr>
          </a:p>
          <a:p>
            <a:pPr marL="0" indent="0">
              <a:spcBef>
                <a:spcPts val="600"/>
              </a:spcBef>
              <a:spcAft>
                <a:spcPts val="0"/>
              </a:spcAft>
              <a:buNone/>
            </a:pPr>
            <a:r>
              <a:rPr lang="sk-SK" sz="3600" dirty="0">
                <a:effectLst/>
                <a:latin typeface="+mn-lt"/>
              </a:rPr>
              <a:t>Dvojité podporné cvičenia: Jeden voltižér podopiera celú váhu druhého voltižéra</a:t>
            </a:r>
          </a:p>
          <a:p>
            <a:pPr marL="342900" indent="0">
              <a:spcBef>
                <a:spcPts val="600"/>
              </a:spcBef>
              <a:spcAft>
                <a:spcPts val="0"/>
              </a:spcAft>
              <a:buNone/>
            </a:pPr>
            <a:r>
              <a:rPr lang="sk-SK" sz="3600" dirty="0">
                <a:effectLst/>
                <a:latin typeface="+mn-lt"/>
              </a:rPr>
              <a:t>ALEBO</a:t>
            </a:r>
          </a:p>
          <a:p>
            <a:pPr marL="342900" indent="0">
              <a:spcBef>
                <a:spcPts val="600"/>
              </a:spcBef>
              <a:spcAft>
                <a:spcPts val="0"/>
              </a:spcAft>
              <a:buNone/>
            </a:pPr>
            <a:r>
              <a:rPr lang="sk-SK" sz="3600" dirty="0">
                <a:effectLst/>
                <a:latin typeface="+mn-lt"/>
              </a:rPr>
              <a:t>Trojité podporné cvičenia: Jeden (alebo dvaja) voltižéri výrazne podopierajú celú váhu tretieho voltižéra (letec); ak jeden voltižér nesie celú váhu letca, tento voltižér </a:t>
            </a:r>
          </a:p>
          <a:p>
            <a:pPr marL="342900" indent="0">
              <a:spcBef>
                <a:spcPts val="600"/>
              </a:spcBef>
              <a:spcAft>
                <a:spcPts val="0"/>
              </a:spcAft>
              <a:buNone/>
            </a:pPr>
            <a:r>
              <a:rPr lang="sk-SK" sz="3600" dirty="0">
                <a:effectLst/>
                <a:latin typeface="+mn-lt"/>
              </a:rPr>
              <a:t>je podporovaný alebo stabilizovaný „stabilizačnou základňou“.</a:t>
            </a:r>
          </a:p>
          <a:p>
            <a:pPr marL="0" indent="0">
              <a:spcBef>
                <a:spcPts val="600"/>
              </a:spcBef>
              <a:spcAft>
                <a:spcPts val="0"/>
              </a:spcAft>
              <a:buNone/>
            </a:pPr>
            <a:r>
              <a:rPr lang="sk-SK" sz="3600" b="1" dirty="0">
                <a:effectLst/>
                <a:latin typeface="+mn-lt"/>
              </a:rPr>
              <a:t>Stabilizované</a:t>
            </a:r>
            <a:endParaRPr lang="sk-SK" sz="3600" dirty="0">
              <a:effectLst/>
              <a:latin typeface="+mn-lt"/>
            </a:endParaRPr>
          </a:p>
          <a:p>
            <a:pPr marL="342900" indent="0">
              <a:spcBef>
                <a:spcPts val="600"/>
              </a:spcBef>
              <a:spcAft>
                <a:spcPts val="0"/>
              </a:spcAft>
              <a:buNone/>
            </a:pPr>
            <a:r>
              <a:rPr lang="sk-SK" sz="3600" dirty="0">
                <a:effectLst/>
                <a:latin typeface="+mn-lt"/>
              </a:rPr>
              <a:t>Dvojité stabilizované cvičenie: jeden voltižér stabilizuje a/alebo čiastočne podporuje váhu druhého voltižéra, aby ho vyvážil alebo podoprel.</a:t>
            </a:r>
          </a:p>
          <a:p>
            <a:pPr marL="0" indent="0">
              <a:spcBef>
                <a:spcPts val="600"/>
              </a:spcBef>
              <a:spcAft>
                <a:spcPts val="0"/>
              </a:spcAft>
              <a:buNone/>
            </a:pPr>
            <a:r>
              <a:rPr lang="sk-SK" sz="3600" b="1" dirty="0">
                <a:effectLst/>
                <a:latin typeface="+mn-lt"/>
              </a:rPr>
              <a:t>Kombinované</a:t>
            </a:r>
            <a:endParaRPr lang="sk-SK" sz="3600" dirty="0">
              <a:effectLst/>
              <a:latin typeface="+mn-lt"/>
            </a:endParaRPr>
          </a:p>
          <a:p>
            <a:pPr marL="0" indent="0">
              <a:spcBef>
                <a:spcPts val="600"/>
              </a:spcBef>
              <a:spcAft>
                <a:spcPts val="0"/>
              </a:spcAft>
              <a:buNone/>
            </a:pPr>
            <a:r>
              <a:rPr lang="sk-SK" sz="3600" dirty="0">
                <a:effectLst/>
                <a:latin typeface="+mn-lt"/>
              </a:rPr>
              <a:t>Dvojité kombinované cvičenia: Dvaja voltižéri súčasne predvádzajú samostatné cvičenia jednotlivca (dve statické cvičenia/ jedno statické a jedno dynamické cvičenie) bez vzájomnej podpory alebo iba s minimom vzájomnej podpory.</a:t>
            </a:r>
          </a:p>
          <a:p>
            <a:pPr marL="342900" indent="0">
              <a:spcBef>
                <a:spcPts val="600"/>
              </a:spcBef>
              <a:spcAft>
                <a:spcPts val="0"/>
              </a:spcAft>
              <a:buNone/>
            </a:pPr>
            <a:r>
              <a:rPr lang="sk-SK" sz="3600" b="1" dirty="0">
                <a:effectLst/>
                <a:latin typeface="+mn-lt"/>
              </a:rPr>
              <a:t>ALEBO</a:t>
            </a:r>
            <a:endParaRPr lang="sk-SK" sz="3600" dirty="0">
              <a:effectLst/>
              <a:latin typeface="+mn-lt"/>
            </a:endParaRPr>
          </a:p>
          <a:p>
            <a:pPr marL="342900" indent="0">
              <a:spcBef>
                <a:spcPts val="600"/>
              </a:spcBef>
              <a:spcAft>
                <a:spcPts val="0"/>
              </a:spcAft>
              <a:buNone/>
            </a:pPr>
            <a:r>
              <a:rPr lang="sk-SK" sz="3600" dirty="0">
                <a:effectLst/>
                <a:latin typeface="+mn-lt"/>
              </a:rPr>
              <a:t>Trojité kombinované cvičenia: tri samostatné cvičenia jednotlivcov vykonávané súčasne, pričom váha žiadneho z voltižérov nie je alebo je len málo podporovaná ostatnými. (Aspoň jedno statické cvičenie)</a:t>
            </a:r>
          </a:p>
          <a:p>
            <a:pPr marL="342900" indent="0">
              <a:spcBef>
                <a:spcPts val="600"/>
              </a:spcBef>
              <a:spcAft>
                <a:spcPts val="0"/>
              </a:spcAft>
              <a:buNone/>
            </a:pPr>
            <a:r>
              <a:rPr lang="sk-SK" sz="3600" b="1" dirty="0">
                <a:effectLst/>
                <a:latin typeface="+mn-lt"/>
              </a:rPr>
              <a:t>ALEBO</a:t>
            </a:r>
            <a:endParaRPr lang="sk-SK" sz="3600" dirty="0">
              <a:effectLst/>
              <a:latin typeface="+mn-lt"/>
            </a:endParaRPr>
          </a:p>
          <a:p>
            <a:pPr marL="342900" indent="0">
              <a:spcBef>
                <a:spcPts val="600"/>
              </a:spcBef>
              <a:spcAft>
                <a:spcPts val="0"/>
              </a:spcAft>
              <a:buNone/>
            </a:pPr>
            <a:r>
              <a:rPr lang="sk-SK" sz="3600" dirty="0">
                <a:effectLst/>
                <a:latin typeface="+mn-lt"/>
              </a:rPr>
              <a:t>Trojité polo-kombinované cvičenie: podporované dvojité cvičenie v kombinácii </a:t>
            </a:r>
          </a:p>
          <a:p>
            <a:pPr marL="342900" indent="0">
              <a:spcBef>
                <a:spcPts val="600"/>
              </a:spcBef>
              <a:spcAft>
                <a:spcPts val="0"/>
              </a:spcAft>
              <a:buNone/>
            </a:pPr>
            <a:r>
              <a:rPr lang="sk-SK" sz="3600" dirty="0">
                <a:effectLst/>
                <a:latin typeface="+mn-lt"/>
              </a:rPr>
              <a:t>s jedným samostatným cvičením jednotlivca</a:t>
            </a:r>
          </a:p>
          <a:p>
            <a:pPr marL="0" indent="0">
              <a:spcBef>
                <a:spcPts val="600"/>
              </a:spcBef>
              <a:spcAft>
                <a:spcPts val="0"/>
              </a:spcAft>
              <a:buNone/>
            </a:pPr>
            <a:r>
              <a:rPr lang="sk-SK" sz="3600" b="1" dirty="0">
                <a:effectLst/>
                <a:latin typeface="+mn-lt"/>
              </a:rPr>
              <a:t>Kombinované dynamické cvičenia</a:t>
            </a:r>
            <a:endParaRPr lang="sk-SK" sz="3600" dirty="0">
              <a:effectLst/>
              <a:latin typeface="+mn-lt"/>
            </a:endParaRPr>
          </a:p>
          <a:p>
            <a:pPr marL="0" indent="0">
              <a:spcBef>
                <a:spcPts val="600"/>
              </a:spcBef>
              <a:spcAft>
                <a:spcPts val="0"/>
              </a:spcAft>
              <a:buNone/>
            </a:pPr>
            <a:r>
              <a:rPr lang="sk-SK" sz="3600" dirty="0">
                <a:effectLst/>
                <a:latin typeface="+mn-lt"/>
              </a:rPr>
              <a:t>Dve (alebo tri) dynamické cvičenia vykonávané súčasne</a:t>
            </a:r>
          </a:p>
          <a:p>
            <a:endParaRPr lang="en-GB" dirty="0"/>
          </a:p>
        </p:txBody>
      </p:sp>
      <p:sp>
        <p:nvSpPr>
          <p:cNvPr id="4" name="Slide Number Placeholder 3">
            <a:extLst>
              <a:ext uri="{FF2B5EF4-FFF2-40B4-BE49-F238E27FC236}">
                <a16:creationId xmlns:a16="http://schemas.microsoft.com/office/drawing/2014/main" id="{5CE23154-1F85-6D44-2CC5-B0F0B6BED78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25</a:t>
            </a:fld>
            <a:endParaRPr lang="en-GB"/>
          </a:p>
        </p:txBody>
      </p:sp>
    </p:spTree>
    <p:extLst>
      <p:ext uri="{BB962C8B-B14F-4D97-AF65-F5344CB8AC3E}">
        <p14:creationId xmlns:p14="http://schemas.microsoft.com/office/powerpoint/2010/main" val="3123499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64"/>
          <p:cNvSpPr txBox="1">
            <a:spLocks noGrp="1"/>
          </p:cNvSpPr>
          <p:nvPr>
            <p:ph type="title"/>
          </p:nvPr>
        </p:nvSpPr>
        <p:spPr>
          <a:xfrm>
            <a:off x="311700" y="445025"/>
            <a:ext cx="8520600" cy="633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dirty="0"/>
              <a:t>C1 -COMBINATIONS</a:t>
            </a:r>
            <a:endParaRPr sz="2255" dirty="0"/>
          </a:p>
        </p:txBody>
      </p:sp>
      <p:sp>
        <p:nvSpPr>
          <p:cNvPr id="397" name="Google Shape;397;p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26</a:t>
            </a:fld>
            <a:endParaRPr/>
          </a:p>
        </p:txBody>
      </p:sp>
      <p:sp>
        <p:nvSpPr>
          <p:cNvPr id="398" name="Google Shape;398;p64"/>
          <p:cNvSpPr txBox="1"/>
          <p:nvPr/>
        </p:nvSpPr>
        <p:spPr>
          <a:xfrm>
            <a:off x="450300" y="1198800"/>
            <a:ext cx="7033200" cy="7080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rgbClr val="434343"/>
              </a:buClr>
              <a:buSzPts val="2000"/>
              <a:buChar char="●"/>
            </a:pPr>
            <a:r>
              <a:rPr lang="en-GB" sz="2000" b="1">
                <a:solidFill>
                  <a:srgbClr val="434343"/>
                </a:solidFill>
              </a:rPr>
              <a:t>Type of combinations video</a:t>
            </a:r>
            <a:endParaRPr sz="1500">
              <a:solidFill>
                <a:srgbClr val="434343"/>
              </a:solidFill>
            </a:endParaRPr>
          </a:p>
          <a:p>
            <a:pPr marL="0" lvl="0" indent="0" algn="l" rtl="0">
              <a:spcBef>
                <a:spcPts val="0"/>
              </a:spcBef>
              <a:spcAft>
                <a:spcPts val="0"/>
              </a:spcAft>
              <a:buNone/>
            </a:pPr>
            <a:endParaRPr/>
          </a:p>
        </p:txBody>
      </p:sp>
      <p:pic>
        <p:nvPicPr>
          <p:cNvPr id="399" name="Google Shape;399;p64" title="C1 - Combinations Squad and Pas de Deux">
            <a:hlinkClick r:id="rId3"/>
          </p:cNvPr>
          <p:cNvPicPr preferRelativeResize="0"/>
          <p:nvPr/>
        </p:nvPicPr>
        <p:blipFill>
          <a:blip r:embed="rId4">
            <a:alphaModFix/>
          </a:blip>
          <a:stretch>
            <a:fillRect/>
          </a:stretch>
        </p:blipFill>
        <p:spPr>
          <a:xfrm>
            <a:off x="2257313" y="1785625"/>
            <a:ext cx="4629378" cy="2604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
                                        </p:tgtEl>
                                        <p:attrNameLst>
                                          <p:attrName>style.visibility</p:attrName>
                                        </p:attrNameLst>
                                      </p:cBhvr>
                                      <p:to>
                                        <p:strVal val="visible"/>
                                      </p:to>
                                    </p:set>
                                    <p:animEffect transition="in" filter="fade">
                                      <p:cBhvr>
                                        <p:cTn id="7" dur="1000"/>
                                        <p:tgtEl>
                                          <p:spTgt spid="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68"/>
          <p:cNvSpPr txBox="1">
            <a:spLocks noGrp="1"/>
          </p:cNvSpPr>
          <p:nvPr>
            <p:ph type="body" idx="1"/>
          </p:nvPr>
        </p:nvSpPr>
        <p:spPr>
          <a:xfrm>
            <a:off x="0" y="473800"/>
            <a:ext cx="9144000" cy="4403100"/>
          </a:xfrm>
          <a:prstGeom prst="rect">
            <a:avLst/>
          </a:prstGeom>
        </p:spPr>
        <p:txBody>
          <a:bodyPr spcFirstLastPara="1" wrap="square" lIns="180000" tIns="655200" rIns="180000" bIns="655200" anchor="ctr" anchorCtr="0">
            <a:normAutofit fontScale="32500" lnSpcReduction="20000"/>
          </a:bodyPr>
          <a:lstStyle/>
          <a:p>
            <a:pPr marL="0" lvl="0" indent="0" algn="ctr" rtl="0">
              <a:spcBef>
                <a:spcPts val="0"/>
              </a:spcBef>
              <a:spcAft>
                <a:spcPts val="0"/>
              </a:spcAft>
              <a:buNone/>
            </a:pPr>
            <a:endParaRPr sz="4000" dirty="0"/>
          </a:p>
          <a:p>
            <a:pPr marL="0" lvl="0" indent="0" algn="ctr" rtl="0">
              <a:spcBef>
                <a:spcPts val="1200"/>
              </a:spcBef>
              <a:spcAft>
                <a:spcPts val="0"/>
              </a:spcAft>
              <a:buNone/>
            </a:pPr>
            <a:br>
              <a:rPr lang="en-GB" sz="16000" dirty="0"/>
            </a:br>
            <a:r>
              <a:rPr lang="en-GB" sz="14000" dirty="0"/>
              <a:t>Variety of Positions - C2</a:t>
            </a:r>
            <a:endParaRPr sz="14000" dirty="0"/>
          </a:p>
          <a:p>
            <a:pPr marL="0" lvl="0" indent="0" algn="ctr" rtl="0">
              <a:spcBef>
                <a:spcPts val="1200"/>
              </a:spcBef>
              <a:spcAft>
                <a:spcPts val="0"/>
              </a:spcAft>
              <a:buNone/>
            </a:pPr>
            <a:r>
              <a:rPr lang="sk-SK" sz="14000" dirty="0"/>
              <a:t>Skupiny/Dvojice</a:t>
            </a:r>
            <a:endParaRPr sz="14000" dirty="0"/>
          </a:p>
          <a:p>
            <a:pPr marL="0" lvl="0" indent="0" algn="l" rtl="0">
              <a:spcBef>
                <a:spcPts val="1200"/>
              </a:spcBef>
              <a:spcAft>
                <a:spcPts val="0"/>
              </a:spcAft>
              <a:buNone/>
            </a:pPr>
            <a:endParaRPr sz="8000" dirty="0">
              <a:solidFill>
                <a:schemeClr val="lt1"/>
              </a:solidFill>
            </a:endParaRPr>
          </a:p>
          <a:p>
            <a:pPr marL="0" lvl="0" indent="0" algn="ctr" rtl="0">
              <a:spcBef>
                <a:spcPts val="1200"/>
              </a:spcBef>
              <a:spcAft>
                <a:spcPts val="0"/>
              </a:spcAft>
              <a:buNone/>
            </a:pPr>
            <a:endParaRPr sz="8000" dirty="0">
              <a:solidFill>
                <a:schemeClr val="lt1"/>
              </a:solidFill>
            </a:endParaRPr>
          </a:p>
          <a:p>
            <a:pPr marL="0" lvl="0" indent="0" algn="ctr" rtl="0">
              <a:spcBef>
                <a:spcPts val="1200"/>
              </a:spcBef>
              <a:spcAft>
                <a:spcPts val="0"/>
              </a:spcAft>
              <a:buNone/>
            </a:pPr>
            <a:endParaRPr sz="5000" dirty="0">
              <a:solidFill>
                <a:schemeClr val="lt1"/>
              </a:solidFill>
            </a:endParaRPr>
          </a:p>
          <a:p>
            <a:pPr marL="0" lvl="0" indent="0" algn="ctr" rtl="0">
              <a:spcBef>
                <a:spcPts val="1200"/>
              </a:spcBef>
              <a:spcAft>
                <a:spcPts val="1200"/>
              </a:spcAft>
              <a:buNone/>
            </a:pPr>
            <a:endParaRPr sz="2500" dirty="0"/>
          </a:p>
        </p:txBody>
      </p:sp>
      <p:sp>
        <p:nvSpPr>
          <p:cNvPr id="439" name="Google Shape;439;p68"/>
          <p:cNvSpPr/>
          <p:nvPr/>
        </p:nvSpPr>
        <p:spPr>
          <a:xfrm>
            <a:off x="4083975" y="501700"/>
            <a:ext cx="1318800" cy="694200"/>
          </a:xfrm>
          <a:prstGeom prst="rect">
            <a:avLst/>
          </a:prstGeom>
          <a:solidFill>
            <a:srgbClr val="4B0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68"/>
          <p:cNvSpPr/>
          <p:nvPr/>
        </p:nvSpPr>
        <p:spPr>
          <a:xfrm>
            <a:off x="3784050" y="3570275"/>
            <a:ext cx="1575900" cy="1020900"/>
          </a:xfrm>
          <a:prstGeom prst="rect">
            <a:avLst/>
          </a:prstGeom>
          <a:solidFill>
            <a:srgbClr val="4B0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40740"/>
              <a:buFont typeface="Arial"/>
              <a:buNone/>
            </a:pPr>
            <a:r>
              <a:rPr lang="en-GB" dirty="0"/>
              <a:t>C2 - </a:t>
            </a:r>
            <a:r>
              <a:rPr lang="en-GB" b="1" dirty="0"/>
              <a:t>ROLE -</a:t>
            </a:r>
            <a:r>
              <a:rPr lang="en-GB" dirty="0"/>
              <a:t>  </a:t>
            </a:r>
            <a:r>
              <a:rPr lang="en-GB" b="1" dirty="0" err="1"/>
              <a:t>Dvojice</a:t>
            </a:r>
            <a:r>
              <a:rPr lang="en-GB" b="1" dirty="0"/>
              <a:t>/</a:t>
            </a:r>
            <a:r>
              <a:rPr lang="en-GB" b="1" dirty="0" err="1"/>
              <a:t>Skupiny</a:t>
            </a:r>
            <a:endParaRPr sz="2700" b="1" dirty="0"/>
          </a:p>
          <a:p>
            <a:pPr marL="0" lvl="0" indent="0" algn="l" rtl="0">
              <a:spcBef>
                <a:spcPts val="0"/>
              </a:spcBef>
              <a:spcAft>
                <a:spcPts val="0"/>
              </a:spcAft>
              <a:buNone/>
            </a:pPr>
            <a:endParaRPr dirty="0"/>
          </a:p>
        </p:txBody>
      </p:sp>
      <p:sp>
        <p:nvSpPr>
          <p:cNvPr id="464" name="Google Shape;464;p7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28</a:t>
            </a:fld>
            <a:endParaRPr/>
          </a:p>
        </p:txBody>
      </p:sp>
      <p:sp>
        <p:nvSpPr>
          <p:cNvPr id="466" name="Google Shape;466;p71"/>
          <p:cNvSpPr txBox="1"/>
          <p:nvPr/>
        </p:nvSpPr>
        <p:spPr>
          <a:xfrm flipH="1">
            <a:off x="0" y="1017725"/>
            <a:ext cx="8490900" cy="2920769"/>
          </a:xfrm>
          <a:prstGeom prst="rect">
            <a:avLst/>
          </a:prstGeom>
          <a:noFill/>
          <a:ln>
            <a:noFill/>
          </a:ln>
        </p:spPr>
        <p:txBody>
          <a:bodyPr spcFirstLastPara="1" wrap="square" lIns="91425" tIns="91425" rIns="91425" bIns="91425" anchor="t" anchorCtr="0">
            <a:spAutoFit/>
          </a:bodyPr>
          <a:lstStyle/>
          <a:p>
            <a:endParaRPr lang="sk-SK" b="1" u="sng" dirty="0"/>
          </a:p>
          <a:p>
            <a:pPr lvl="0"/>
            <a:r>
              <a:rPr lang="sk-SK" b="1" dirty="0"/>
              <a:t>Podporný voltižér: </a:t>
            </a:r>
            <a:r>
              <a:rPr lang="sk-SK" dirty="0"/>
              <a:t>zdvíha celú váhu iného voltižéra.</a:t>
            </a:r>
          </a:p>
          <a:p>
            <a:pPr lvl="0"/>
            <a:endParaRPr lang="en-SK" dirty="0"/>
          </a:p>
          <a:p>
            <a:pPr lvl="0"/>
            <a:r>
              <a:rPr lang="sk-SK" b="1" dirty="0"/>
              <a:t>Stabilizačný voltižér: </a:t>
            </a:r>
            <a:r>
              <a:rPr lang="sk-SK" dirty="0"/>
              <a:t>pomáha zastabilizovať rovnováhu podpornému voltižérovi (len skupiny) alebo asistovanému voltižérovi.</a:t>
            </a:r>
          </a:p>
          <a:p>
            <a:pPr lvl="0"/>
            <a:endParaRPr lang="en-SK" dirty="0"/>
          </a:p>
          <a:p>
            <a:pPr lvl="0"/>
            <a:r>
              <a:rPr lang="sk-SK" b="1" dirty="0"/>
              <a:t>Asistovaný voltižér</a:t>
            </a:r>
            <a:r>
              <a:rPr lang="sk-SK" dirty="0"/>
              <a:t>: je podporovaný stabilizujúcim voltižérom, ktorý pomáha asistovanému voltižérovi udržať rovnováhu, ale nepodporuje celú jeho váhu (iba jej časť).</a:t>
            </a:r>
          </a:p>
          <a:p>
            <a:pPr lvl="0"/>
            <a:endParaRPr lang="en-SK" dirty="0"/>
          </a:p>
          <a:p>
            <a:pPr lvl="0"/>
            <a:r>
              <a:rPr lang="sk-SK" b="1" dirty="0"/>
              <a:t>Letec (</a:t>
            </a:r>
            <a:r>
              <a:rPr lang="sk-SK" b="1" dirty="0" err="1"/>
              <a:t>flyer</a:t>
            </a:r>
            <a:r>
              <a:rPr lang="sk-SK" b="1" dirty="0"/>
              <a:t>):</a:t>
            </a:r>
            <a:r>
              <a:rPr lang="sk-SK" dirty="0"/>
              <a:t> voltižér, ktorý je zdvíhaný iným/inými voltižérmi</a:t>
            </a:r>
            <a:endParaRPr lang="en-SK" dirty="0"/>
          </a:p>
          <a:p>
            <a:pPr lvl="0"/>
            <a:r>
              <a:rPr lang="sk-SK" b="1" dirty="0"/>
              <a:t>Jednotlivec:</a:t>
            </a:r>
            <a:r>
              <a:rPr lang="sk-SK" dirty="0"/>
              <a:t> predvádza individuálne cvičenie bez asistencie/stabilizácie iným voltižérom.</a:t>
            </a:r>
            <a:endParaRPr lang="en-SK" dirty="0"/>
          </a:p>
          <a:p>
            <a:pPr marL="0" lvl="0" indent="0" algn="ctr" rtl="0">
              <a:lnSpc>
                <a:spcPct val="115000"/>
              </a:lnSpc>
              <a:spcBef>
                <a:spcPts val="1200"/>
              </a:spcBef>
              <a:spcAft>
                <a:spcPts val="0"/>
              </a:spcAft>
              <a:buNone/>
            </a:pPr>
            <a:endParaRPr sz="1200" dirty="0">
              <a:solidFill>
                <a:schemeClr val="dk1"/>
              </a:solidFill>
              <a:highlight>
                <a:srgbClr val="FFFFFF"/>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72"/>
          <p:cNvSpPr txBox="1">
            <a:spLocks noGrp="1"/>
          </p:cNvSpPr>
          <p:nvPr>
            <p:ph type="title"/>
          </p:nvPr>
        </p:nvSpPr>
        <p:spPr>
          <a:xfrm>
            <a:off x="311700" y="172450"/>
            <a:ext cx="8520600" cy="633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ct val="40740"/>
              <a:buFont typeface="Arial"/>
              <a:buNone/>
            </a:pPr>
            <a:r>
              <a:rPr lang="en-GB"/>
              <a:t>C2 - </a:t>
            </a:r>
            <a:r>
              <a:rPr lang="en-GB" b="1"/>
              <a:t>ROLES -</a:t>
            </a:r>
            <a:r>
              <a:rPr lang="en-GB"/>
              <a:t>  </a:t>
            </a:r>
            <a:r>
              <a:rPr lang="en-GB" b="1"/>
              <a:t>Squad/Pas de Deux</a:t>
            </a:r>
            <a:endParaRPr sz="2700" b="1"/>
          </a:p>
          <a:p>
            <a:pPr marL="0" lvl="0" indent="0" algn="l" rtl="0">
              <a:spcBef>
                <a:spcPts val="0"/>
              </a:spcBef>
              <a:spcAft>
                <a:spcPts val="0"/>
              </a:spcAft>
              <a:buNone/>
            </a:pPr>
            <a:endParaRPr/>
          </a:p>
        </p:txBody>
      </p:sp>
      <p:sp>
        <p:nvSpPr>
          <p:cNvPr id="477" name="Google Shape;477;p7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29</a:t>
            </a:fld>
            <a:endParaRPr/>
          </a:p>
        </p:txBody>
      </p:sp>
      <p:pic>
        <p:nvPicPr>
          <p:cNvPr id="478" name="Google Shape;478;p72"/>
          <p:cNvPicPr preferRelativeResize="0"/>
          <p:nvPr/>
        </p:nvPicPr>
        <p:blipFill>
          <a:blip r:embed="rId3">
            <a:alphaModFix/>
          </a:blip>
          <a:stretch>
            <a:fillRect/>
          </a:stretch>
        </p:blipFill>
        <p:spPr>
          <a:xfrm>
            <a:off x="6377425" y="1174800"/>
            <a:ext cx="1948650" cy="3031250"/>
          </a:xfrm>
          <a:prstGeom prst="rect">
            <a:avLst/>
          </a:prstGeom>
          <a:noFill/>
          <a:ln>
            <a:noFill/>
          </a:ln>
        </p:spPr>
      </p:pic>
      <p:pic>
        <p:nvPicPr>
          <p:cNvPr id="479" name="Google Shape;479;p72"/>
          <p:cNvPicPr preferRelativeResize="0"/>
          <p:nvPr/>
        </p:nvPicPr>
        <p:blipFill>
          <a:blip r:embed="rId4">
            <a:alphaModFix/>
          </a:blip>
          <a:stretch>
            <a:fillRect/>
          </a:stretch>
        </p:blipFill>
        <p:spPr>
          <a:xfrm>
            <a:off x="7482438" y="1949750"/>
            <a:ext cx="1628775" cy="2562225"/>
          </a:xfrm>
          <a:prstGeom prst="rect">
            <a:avLst/>
          </a:prstGeom>
          <a:noFill/>
          <a:ln>
            <a:noFill/>
          </a:ln>
        </p:spPr>
      </p:pic>
      <p:sp>
        <p:nvSpPr>
          <p:cNvPr id="480" name="Google Shape;480;p72"/>
          <p:cNvSpPr txBox="1"/>
          <p:nvPr/>
        </p:nvSpPr>
        <p:spPr>
          <a:xfrm>
            <a:off x="6980925" y="681350"/>
            <a:ext cx="1437300" cy="39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en-GB" sz="1200" b="1">
                <a:solidFill>
                  <a:srgbClr val="FF0000"/>
                </a:solidFill>
              </a:rPr>
              <a:t>Supporting base</a:t>
            </a:r>
            <a:endParaRPr>
              <a:solidFill>
                <a:srgbClr val="FF0000"/>
              </a:solidFill>
            </a:endParaRPr>
          </a:p>
        </p:txBody>
      </p:sp>
      <p:cxnSp>
        <p:nvCxnSpPr>
          <p:cNvPr id="481" name="Google Shape;481;p72"/>
          <p:cNvCxnSpPr>
            <a:stCxn id="480" idx="2"/>
          </p:cNvCxnSpPr>
          <p:nvPr/>
        </p:nvCxnSpPr>
        <p:spPr>
          <a:xfrm flipH="1">
            <a:off x="7118475" y="1074950"/>
            <a:ext cx="581100" cy="1006200"/>
          </a:xfrm>
          <a:prstGeom prst="straightConnector1">
            <a:avLst/>
          </a:prstGeom>
          <a:noFill/>
          <a:ln w="9525" cap="flat" cmpd="sng">
            <a:solidFill>
              <a:srgbClr val="FF0000"/>
            </a:solidFill>
            <a:prstDash val="solid"/>
            <a:round/>
            <a:headEnd type="none" w="med" len="med"/>
            <a:tailEnd type="triangle" w="med" len="med"/>
          </a:ln>
        </p:spPr>
      </p:cxnSp>
      <p:cxnSp>
        <p:nvCxnSpPr>
          <p:cNvPr id="482" name="Google Shape;482;p72"/>
          <p:cNvCxnSpPr>
            <a:stCxn id="480" idx="2"/>
          </p:cNvCxnSpPr>
          <p:nvPr/>
        </p:nvCxnSpPr>
        <p:spPr>
          <a:xfrm>
            <a:off x="7699575" y="1074950"/>
            <a:ext cx="256200" cy="2081100"/>
          </a:xfrm>
          <a:prstGeom prst="straightConnector1">
            <a:avLst/>
          </a:prstGeom>
          <a:noFill/>
          <a:ln w="9525" cap="flat" cmpd="sng">
            <a:solidFill>
              <a:srgbClr val="FF0000"/>
            </a:solidFill>
            <a:prstDash val="solid"/>
            <a:round/>
            <a:headEnd type="none" w="med" len="med"/>
            <a:tailEnd type="triangle" w="med" len="med"/>
          </a:ln>
        </p:spPr>
      </p:cxnSp>
      <p:cxnSp>
        <p:nvCxnSpPr>
          <p:cNvPr id="483" name="Google Shape;483;p72"/>
          <p:cNvCxnSpPr>
            <a:stCxn id="480" idx="2"/>
          </p:cNvCxnSpPr>
          <p:nvPr/>
        </p:nvCxnSpPr>
        <p:spPr>
          <a:xfrm>
            <a:off x="7699575" y="1074950"/>
            <a:ext cx="687600" cy="1768800"/>
          </a:xfrm>
          <a:prstGeom prst="straightConnector1">
            <a:avLst/>
          </a:prstGeom>
          <a:noFill/>
          <a:ln w="9525" cap="flat" cmpd="sng">
            <a:solidFill>
              <a:srgbClr val="FF0000"/>
            </a:solidFill>
            <a:prstDash val="solid"/>
            <a:round/>
            <a:headEnd type="none" w="med" len="med"/>
            <a:tailEnd type="triangle" w="med" len="med"/>
          </a:ln>
        </p:spPr>
      </p:cxnSp>
      <p:sp>
        <p:nvSpPr>
          <p:cNvPr id="484" name="Google Shape;484;p72"/>
          <p:cNvSpPr txBox="1"/>
          <p:nvPr/>
        </p:nvSpPr>
        <p:spPr>
          <a:xfrm>
            <a:off x="3462325" y="824950"/>
            <a:ext cx="1843800" cy="393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200" b="1">
                <a:solidFill>
                  <a:srgbClr val="00FFFF"/>
                </a:solidFill>
              </a:rPr>
              <a:t>Stabilizing Vaulter</a:t>
            </a:r>
            <a:endParaRPr>
              <a:solidFill>
                <a:srgbClr val="00FFFF"/>
              </a:solidFill>
            </a:endParaRPr>
          </a:p>
        </p:txBody>
      </p:sp>
      <p:pic>
        <p:nvPicPr>
          <p:cNvPr id="485" name="Google Shape;485;p72"/>
          <p:cNvPicPr preferRelativeResize="0"/>
          <p:nvPr/>
        </p:nvPicPr>
        <p:blipFill>
          <a:blip r:embed="rId5">
            <a:alphaModFix/>
          </a:blip>
          <a:stretch>
            <a:fillRect/>
          </a:stretch>
        </p:blipFill>
        <p:spPr>
          <a:xfrm>
            <a:off x="3916100" y="1529125"/>
            <a:ext cx="1948650" cy="2834863"/>
          </a:xfrm>
          <a:prstGeom prst="rect">
            <a:avLst/>
          </a:prstGeom>
          <a:noFill/>
          <a:ln>
            <a:noFill/>
          </a:ln>
        </p:spPr>
      </p:pic>
      <p:pic>
        <p:nvPicPr>
          <p:cNvPr id="486" name="Google Shape;486;p72"/>
          <p:cNvPicPr preferRelativeResize="0"/>
          <p:nvPr/>
        </p:nvPicPr>
        <p:blipFill>
          <a:blip r:embed="rId6">
            <a:alphaModFix/>
          </a:blip>
          <a:stretch>
            <a:fillRect/>
          </a:stretch>
        </p:blipFill>
        <p:spPr>
          <a:xfrm>
            <a:off x="2388625" y="2504875"/>
            <a:ext cx="1948650" cy="2158348"/>
          </a:xfrm>
          <a:prstGeom prst="rect">
            <a:avLst/>
          </a:prstGeom>
          <a:noFill/>
          <a:ln>
            <a:noFill/>
          </a:ln>
        </p:spPr>
      </p:pic>
      <p:pic>
        <p:nvPicPr>
          <p:cNvPr id="487" name="Google Shape;487;p72"/>
          <p:cNvPicPr preferRelativeResize="0"/>
          <p:nvPr/>
        </p:nvPicPr>
        <p:blipFill>
          <a:blip r:embed="rId7">
            <a:alphaModFix/>
          </a:blip>
          <a:stretch>
            <a:fillRect/>
          </a:stretch>
        </p:blipFill>
        <p:spPr>
          <a:xfrm>
            <a:off x="2770449" y="1106200"/>
            <a:ext cx="1085625" cy="1452475"/>
          </a:xfrm>
          <a:prstGeom prst="rect">
            <a:avLst/>
          </a:prstGeom>
          <a:noFill/>
          <a:ln>
            <a:noFill/>
          </a:ln>
        </p:spPr>
      </p:pic>
      <p:cxnSp>
        <p:nvCxnSpPr>
          <p:cNvPr id="488" name="Google Shape;488;p72"/>
          <p:cNvCxnSpPr/>
          <p:nvPr/>
        </p:nvCxnSpPr>
        <p:spPr>
          <a:xfrm flipH="1">
            <a:off x="3043500" y="1095900"/>
            <a:ext cx="1052100" cy="822900"/>
          </a:xfrm>
          <a:prstGeom prst="straightConnector1">
            <a:avLst/>
          </a:prstGeom>
          <a:noFill/>
          <a:ln w="9525" cap="flat" cmpd="sng">
            <a:solidFill>
              <a:srgbClr val="00FFFF"/>
            </a:solidFill>
            <a:prstDash val="solid"/>
            <a:round/>
            <a:headEnd type="none" w="med" len="med"/>
            <a:tailEnd type="triangle" w="med" len="med"/>
          </a:ln>
        </p:spPr>
      </p:cxnSp>
      <p:cxnSp>
        <p:nvCxnSpPr>
          <p:cNvPr id="489" name="Google Shape;489;p72"/>
          <p:cNvCxnSpPr/>
          <p:nvPr/>
        </p:nvCxnSpPr>
        <p:spPr>
          <a:xfrm>
            <a:off x="4135600" y="1111900"/>
            <a:ext cx="1145400" cy="2369100"/>
          </a:xfrm>
          <a:prstGeom prst="straightConnector1">
            <a:avLst/>
          </a:prstGeom>
          <a:noFill/>
          <a:ln w="9525" cap="flat" cmpd="sng">
            <a:solidFill>
              <a:srgbClr val="00FFFF"/>
            </a:solidFill>
            <a:prstDash val="solid"/>
            <a:round/>
            <a:headEnd type="none" w="med" len="med"/>
            <a:tailEnd type="triangle" w="med" len="med"/>
          </a:ln>
        </p:spPr>
      </p:cxnSp>
      <p:cxnSp>
        <p:nvCxnSpPr>
          <p:cNvPr id="490" name="Google Shape;490;p72"/>
          <p:cNvCxnSpPr/>
          <p:nvPr/>
        </p:nvCxnSpPr>
        <p:spPr>
          <a:xfrm flipH="1">
            <a:off x="3256300" y="1103900"/>
            <a:ext cx="855300" cy="2214900"/>
          </a:xfrm>
          <a:prstGeom prst="straightConnector1">
            <a:avLst/>
          </a:prstGeom>
          <a:noFill/>
          <a:ln w="9525" cap="flat" cmpd="sng">
            <a:solidFill>
              <a:srgbClr val="00FFFF"/>
            </a:solidFill>
            <a:prstDash val="solid"/>
            <a:round/>
            <a:headEnd type="none" w="med" len="med"/>
            <a:tailEnd type="triangle" w="med" len="med"/>
          </a:ln>
        </p:spPr>
      </p:cxnSp>
      <p:sp>
        <p:nvSpPr>
          <p:cNvPr id="491" name="Google Shape;491;p72"/>
          <p:cNvSpPr txBox="1"/>
          <p:nvPr/>
        </p:nvSpPr>
        <p:spPr>
          <a:xfrm>
            <a:off x="543725" y="2081050"/>
            <a:ext cx="1681200" cy="27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200" b="1">
                <a:solidFill>
                  <a:srgbClr val="FF00FF"/>
                </a:solidFill>
              </a:rPr>
              <a:t>Assisted Vaulter</a:t>
            </a:r>
            <a:endParaRPr>
              <a:solidFill>
                <a:srgbClr val="FF00FF"/>
              </a:solidFill>
            </a:endParaRPr>
          </a:p>
        </p:txBody>
      </p:sp>
      <p:cxnSp>
        <p:nvCxnSpPr>
          <p:cNvPr id="492" name="Google Shape;492;p72"/>
          <p:cNvCxnSpPr/>
          <p:nvPr/>
        </p:nvCxnSpPr>
        <p:spPr>
          <a:xfrm>
            <a:off x="1974900" y="2337375"/>
            <a:ext cx="1449900" cy="1343700"/>
          </a:xfrm>
          <a:prstGeom prst="straightConnector1">
            <a:avLst/>
          </a:prstGeom>
          <a:noFill/>
          <a:ln w="9525" cap="flat" cmpd="sng">
            <a:solidFill>
              <a:srgbClr val="FF00FF"/>
            </a:solidFill>
            <a:prstDash val="solid"/>
            <a:round/>
            <a:headEnd type="none" w="med" len="med"/>
            <a:tailEnd type="triangle" w="med" len="med"/>
          </a:ln>
        </p:spPr>
      </p:cxnSp>
      <p:pic>
        <p:nvPicPr>
          <p:cNvPr id="493" name="Google Shape;493;p72"/>
          <p:cNvPicPr preferRelativeResize="0"/>
          <p:nvPr/>
        </p:nvPicPr>
        <p:blipFill>
          <a:blip r:embed="rId8">
            <a:alphaModFix/>
          </a:blip>
          <a:stretch>
            <a:fillRect/>
          </a:stretch>
        </p:blipFill>
        <p:spPr>
          <a:xfrm>
            <a:off x="404320" y="2568575"/>
            <a:ext cx="1645662" cy="2081100"/>
          </a:xfrm>
          <a:prstGeom prst="rect">
            <a:avLst/>
          </a:prstGeom>
          <a:noFill/>
          <a:ln>
            <a:noFill/>
          </a:ln>
        </p:spPr>
      </p:pic>
      <p:cxnSp>
        <p:nvCxnSpPr>
          <p:cNvPr id="494" name="Google Shape;494;p72"/>
          <p:cNvCxnSpPr/>
          <p:nvPr/>
        </p:nvCxnSpPr>
        <p:spPr>
          <a:xfrm>
            <a:off x="1106200" y="2406125"/>
            <a:ext cx="125100" cy="1100100"/>
          </a:xfrm>
          <a:prstGeom prst="straightConnector1">
            <a:avLst/>
          </a:prstGeom>
          <a:noFill/>
          <a:ln w="9525" cap="flat" cmpd="sng">
            <a:solidFill>
              <a:srgbClr val="FF00FF"/>
            </a:solidFill>
            <a:prstDash val="solid"/>
            <a:round/>
            <a:headEnd type="none" w="med" len="med"/>
            <a:tailEnd type="triangle" w="med" len="med"/>
          </a:ln>
        </p:spPr>
      </p:cxnSp>
      <p:cxnSp>
        <p:nvCxnSpPr>
          <p:cNvPr id="495" name="Google Shape;495;p72"/>
          <p:cNvCxnSpPr/>
          <p:nvPr/>
        </p:nvCxnSpPr>
        <p:spPr>
          <a:xfrm flipH="1">
            <a:off x="1474750" y="1047900"/>
            <a:ext cx="2052900" cy="2126700"/>
          </a:xfrm>
          <a:prstGeom prst="straightConnector1">
            <a:avLst/>
          </a:prstGeom>
          <a:noFill/>
          <a:ln w="9525" cap="flat" cmpd="sng">
            <a:solidFill>
              <a:srgbClr val="00FFFF"/>
            </a:solidFill>
            <a:prstDash val="solid"/>
            <a:round/>
            <a:headEnd type="none" w="med" len="med"/>
            <a:tailEnd type="triangle" w="med" len="med"/>
          </a:ln>
        </p:spPr>
      </p:cxnSp>
      <p:cxnSp>
        <p:nvCxnSpPr>
          <p:cNvPr id="496" name="Google Shape;496;p72"/>
          <p:cNvCxnSpPr/>
          <p:nvPr/>
        </p:nvCxnSpPr>
        <p:spPr>
          <a:xfrm flipH="1">
            <a:off x="1475250" y="1055900"/>
            <a:ext cx="2084400" cy="2987700"/>
          </a:xfrm>
          <a:prstGeom prst="straightConnector1">
            <a:avLst/>
          </a:prstGeom>
          <a:noFill/>
          <a:ln w="9525" cap="flat" cmpd="sng">
            <a:solidFill>
              <a:srgbClr val="00FFFF"/>
            </a:solidFill>
            <a:prstDash val="solid"/>
            <a:round/>
            <a:headEnd type="none" w="med" len="med"/>
            <a:tailEnd type="triangle" w="med" len="med"/>
          </a:ln>
        </p:spPr>
      </p:cxnSp>
      <p:sp>
        <p:nvSpPr>
          <p:cNvPr id="497" name="Google Shape;497;p72"/>
          <p:cNvSpPr txBox="1"/>
          <p:nvPr/>
        </p:nvSpPr>
        <p:spPr>
          <a:xfrm>
            <a:off x="0" y="1218550"/>
            <a:ext cx="981000" cy="27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200" b="1">
                <a:solidFill>
                  <a:srgbClr val="00FF00"/>
                </a:solidFill>
              </a:rPr>
              <a:t>Individual</a:t>
            </a:r>
            <a:endParaRPr>
              <a:solidFill>
                <a:srgbClr val="00FF00"/>
              </a:solidFill>
            </a:endParaRPr>
          </a:p>
        </p:txBody>
      </p:sp>
      <p:cxnSp>
        <p:nvCxnSpPr>
          <p:cNvPr id="498" name="Google Shape;498;p72"/>
          <p:cNvCxnSpPr/>
          <p:nvPr/>
        </p:nvCxnSpPr>
        <p:spPr>
          <a:xfrm flipH="1">
            <a:off x="4856225" y="927900"/>
            <a:ext cx="1087200" cy="1484700"/>
          </a:xfrm>
          <a:prstGeom prst="straightConnector1">
            <a:avLst/>
          </a:prstGeom>
          <a:noFill/>
          <a:ln w="9525" cap="flat" cmpd="sng">
            <a:solidFill>
              <a:srgbClr val="FF7D1E"/>
            </a:solidFill>
            <a:prstDash val="solid"/>
            <a:round/>
            <a:headEnd type="none" w="med" len="med"/>
            <a:tailEnd type="triangle" w="med" len="med"/>
          </a:ln>
        </p:spPr>
      </p:cxnSp>
      <p:cxnSp>
        <p:nvCxnSpPr>
          <p:cNvPr id="499" name="Google Shape;499;p72"/>
          <p:cNvCxnSpPr>
            <a:stCxn id="500" idx="2"/>
          </p:cNvCxnSpPr>
          <p:nvPr/>
        </p:nvCxnSpPr>
        <p:spPr>
          <a:xfrm>
            <a:off x="6232675" y="895975"/>
            <a:ext cx="617100" cy="760200"/>
          </a:xfrm>
          <a:prstGeom prst="straightConnector1">
            <a:avLst/>
          </a:prstGeom>
          <a:noFill/>
          <a:ln w="9525" cap="flat" cmpd="sng">
            <a:solidFill>
              <a:srgbClr val="FF7D1E"/>
            </a:solidFill>
            <a:prstDash val="solid"/>
            <a:round/>
            <a:headEnd type="none" w="med" len="med"/>
            <a:tailEnd type="triangle" w="med" len="med"/>
          </a:ln>
        </p:spPr>
      </p:cxnSp>
      <p:pic>
        <p:nvPicPr>
          <p:cNvPr id="501" name="Google Shape;501;p72"/>
          <p:cNvPicPr preferRelativeResize="0"/>
          <p:nvPr/>
        </p:nvPicPr>
        <p:blipFill>
          <a:blip r:embed="rId9">
            <a:alphaModFix/>
          </a:blip>
          <a:stretch>
            <a:fillRect/>
          </a:stretch>
        </p:blipFill>
        <p:spPr>
          <a:xfrm>
            <a:off x="902699" y="681350"/>
            <a:ext cx="1322224" cy="1452475"/>
          </a:xfrm>
          <a:prstGeom prst="rect">
            <a:avLst/>
          </a:prstGeom>
          <a:noFill/>
          <a:ln>
            <a:noFill/>
          </a:ln>
        </p:spPr>
      </p:pic>
      <p:sp>
        <p:nvSpPr>
          <p:cNvPr id="500" name="Google Shape;500;p72"/>
          <p:cNvSpPr txBox="1"/>
          <p:nvPr/>
        </p:nvSpPr>
        <p:spPr>
          <a:xfrm>
            <a:off x="5892025" y="620875"/>
            <a:ext cx="681300" cy="27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200" b="1">
                <a:solidFill>
                  <a:srgbClr val="FF9900"/>
                </a:solidFill>
              </a:rPr>
              <a:t>Flyer</a:t>
            </a:r>
            <a:endParaRPr>
              <a:solidFill>
                <a:srgbClr val="FF9900"/>
              </a:solidFill>
            </a:endParaRPr>
          </a:p>
        </p:txBody>
      </p:sp>
      <p:cxnSp>
        <p:nvCxnSpPr>
          <p:cNvPr id="502" name="Google Shape;502;p72"/>
          <p:cNvCxnSpPr/>
          <p:nvPr/>
        </p:nvCxnSpPr>
        <p:spPr>
          <a:xfrm rot="10800000" flipH="1">
            <a:off x="743725" y="1174825"/>
            <a:ext cx="531300" cy="125100"/>
          </a:xfrm>
          <a:prstGeom prst="straightConnector1">
            <a:avLst/>
          </a:prstGeom>
          <a:noFill/>
          <a:ln w="9525" cap="flat" cmpd="sng">
            <a:solidFill>
              <a:srgbClr val="00FF00"/>
            </a:solidFill>
            <a:prstDash val="solid"/>
            <a:round/>
            <a:headEnd type="none" w="med" len="med"/>
            <a:tailEnd type="triangle" w="med" len="med"/>
          </a:ln>
        </p:spPr>
      </p:cxnSp>
      <p:cxnSp>
        <p:nvCxnSpPr>
          <p:cNvPr id="503" name="Google Shape;503;p72"/>
          <p:cNvCxnSpPr>
            <a:stCxn id="501" idx="1"/>
          </p:cNvCxnSpPr>
          <p:nvPr/>
        </p:nvCxnSpPr>
        <p:spPr>
          <a:xfrm>
            <a:off x="902699" y="1407587"/>
            <a:ext cx="722400" cy="61200"/>
          </a:xfrm>
          <a:prstGeom prst="straightConnector1">
            <a:avLst/>
          </a:prstGeom>
          <a:noFill/>
          <a:ln w="9525" cap="flat" cmpd="sng">
            <a:solidFill>
              <a:srgbClr val="00FF00"/>
            </a:solidFill>
            <a:prstDash val="solid"/>
            <a:round/>
            <a:headEnd type="none" w="med" len="med"/>
            <a:tailEnd type="triangle" w="med" len="med"/>
          </a:ln>
        </p:spPr>
      </p:cxnSp>
      <p:cxnSp>
        <p:nvCxnSpPr>
          <p:cNvPr id="504" name="Google Shape;504;p72"/>
          <p:cNvCxnSpPr>
            <a:stCxn id="500" idx="2"/>
          </p:cNvCxnSpPr>
          <p:nvPr/>
        </p:nvCxnSpPr>
        <p:spPr>
          <a:xfrm>
            <a:off x="6232675" y="895975"/>
            <a:ext cx="1934400" cy="1551900"/>
          </a:xfrm>
          <a:prstGeom prst="straightConnector1">
            <a:avLst/>
          </a:prstGeom>
          <a:noFill/>
          <a:ln w="9525" cap="flat" cmpd="sng">
            <a:solidFill>
              <a:srgbClr val="FF7D1E"/>
            </a:solidFill>
            <a:prstDash val="solid"/>
            <a:round/>
            <a:headEnd type="none" w="med" len="med"/>
            <a:tailEnd type="triangle" w="med" len="med"/>
          </a:ln>
        </p:spPr>
      </p:cxnSp>
      <p:cxnSp>
        <p:nvCxnSpPr>
          <p:cNvPr id="505" name="Google Shape;505;p72"/>
          <p:cNvCxnSpPr>
            <a:stCxn id="480" idx="2"/>
          </p:cNvCxnSpPr>
          <p:nvPr/>
        </p:nvCxnSpPr>
        <p:spPr>
          <a:xfrm flipH="1">
            <a:off x="4914075" y="1074950"/>
            <a:ext cx="2785500" cy="2004600"/>
          </a:xfrm>
          <a:prstGeom prst="straightConnector1">
            <a:avLst/>
          </a:prstGeom>
          <a:noFill/>
          <a:ln w="9525" cap="flat" cmpd="sng">
            <a:solidFill>
              <a:srgbClr val="FF0000"/>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0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9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9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9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8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8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9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9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9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8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0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9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9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0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8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8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8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8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160"/>
        <p:cNvGrpSpPr/>
        <p:nvPr/>
      </p:nvGrpSpPr>
      <p:grpSpPr>
        <a:xfrm>
          <a:off x="0" y="0"/>
          <a:ext cx="0" cy="0"/>
          <a:chOff x="0" y="0"/>
          <a:chExt cx="0" cy="0"/>
        </a:xfrm>
      </p:grpSpPr>
      <p:sp>
        <p:nvSpPr>
          <p:cNvPr id="161" name="Google Shape;161;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INTRODUCTION</a:t>
            </a:r>
            <a:endParaRPr/>
          </a:p>
        </p:txBody>
      </p:sp>
      <p:sp>
        <p:nvSpPr>
          <p:cNvPr id="162" name="Google Shape;162;p39"/>
          <p:cNvSpPr txBox="1">
            <a:spLocks noGrp="1"/>
          </p:cNvSpPr>
          <p:nvPr>
            <p:ph type="body" idx="1"/>
          </p:nvPr>
        </p:nvSpPr>
        <p:spPr>
          <a:xfrm>
            <a:off x="311700" y="1072300"/>
            <a:ext cx="85206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605"/>
              <a:buNone/>
            </a:pPr>
            <a:r>
              <a:rPr lang="en-GB" sz="1190" b="1"/>
              <a:t>Reasoning behind:</a:t>
            </a:r>
            <a:endParaRPr sz="1190" b="1"/>
          </a:p>
          <a:p>
            <a:pPr marL="457200" lvl="0" indent="-297815" algn="l" rtl="0">
              <a:lnSpc>
                <a:spcPct val="95000"/>
              </a:lnSpc>
              <a:spcBef>
                <a:spcPts val="1200"/>
              </a:spcBef>
              <a:spcAft>
                <a:spcPts val="0"/>
              </a:spcAft>
              <a:buSzPts val="1090"/>
              <a:buChar char="●"/>
            </a:pPr>
            <a:r>
              <a:rPr lang="en-GB" sz="1090"/>
              <a:t>Urgent need to emphasize the wellbeing of the horse as part of the package changes for 2024</a:t>
            </a:r>
            <a:endParaRPr sz="1090"/>
          </a:p>
          <a:p>
            <a:pPr marL="914400" lvl="1" indent="-283844" algn="l" rtl="0">
              <a:lnSpc>
                <a:spcPct val="95000"/>
              </a:lnSpc>
              <a:spcBef>
                <a:spcPts val="0"/>
              </a:spcBef>
              <a:spcAft>
                <a:spcPts val="0"/>
              </a:spcAft>
              <a:buSzPts val="870"/>
              <a:buChar char="○"/>
            </a:pPr>
            <a:r>
              <a:rPr lang="en-GB" sz="870"/>
              <a:t>Shortening the free test of Squads, Qualification of horses/squad members, Limitation of triples, Assessment of trot round, Draw reins</a:t>
            </a:r>
            <a:br>
              <a:rPr lang="en-GB" sz="870"/>
            </a:br>
            <a:endParaRPr sz="870"/>
          </a:p>
          <a:p>
            <a:pPr marL="457200" lvl="0" indent="-297815" algn="l" rtl="0">
              <a:lnSpc>
                <a:spcPct val="95000"/>
              </a:lnSpc>
              <a:spcBef>
                <a:spcPts val="0"/>
              </a:spcBef>
              <a:spcAft>
                <a:spcPts val="0"/>
              </a:spcAft>
              <a:buSzPts val="1090"/>
              <a:buChar char="●"/>
            </a:pPr>
            <a:r>
              <a:rPr lang="en-GB" sz="1090"/>
              <a:t>Unclear guidance in C2 for Pas De deux and Squads</a:t>
            </a:r>
            <a:br>
              <a:rPr lang="en-GB" sz="1090"/>
            </a:br>
            <a:endParaRPr sz="1090"/>
          </a:p>
          <a:p>
            <a:pPr marL="457200" lvl="0" indent="-297815" algn="l" rtl="0">
              <a:lnSpc>
                <a:spcPct val="95000"/>
              </a:lnSpc>
              <a:spcBef>
                <a:spcPts val="0"/>
              </a:spcBef>
              <a:spcAft>
                <a:spcPts val="0"/>
              </a:spcAft>
              <a:buSzPts val="1090"/>
              <a:buChar char="●"/>
            </a:pPr>
            <a:r>
              <a:rPr lang="en-GB" sz="1090"/>
              <a:t>Extreme lack of any guidance in C3 in all competitions</a:t>
            </a:r>
            <a:br>
              <a:rPr lang="en-GB" sz="1090"/>
            </a:br>
            <a:endParaRPr sz="1090"/>
          </a:p>
          <a:p>
            <a:pPr marL="0" lvl="0" indent="0" algn="l" rtl="0">
              <a:lnSpc>
                <a:spcPct val="95000"/>
              </a:lnSpc>
              <a:spcBef>
                <a:spcPts val="1200"/>
              </a:spcBef>
              <a:spcAft>
                <a:spcPts val="0"/>
              </a:spcAft>
              <a:buSzPts val="605"/>
              <a:buNone/>
            </a:pPr>
            <a:r>
              <a:rPr lang="en-GB" sz="1190" b="1"/>
              <a:t>VTC tasked Artistic Working Group to prepare:</a:t>
            </a:r>
            <a:endParaRPr sz="1190" b="1"/>
          </a:p>
          <a:p>
            <a:pPr marL="457200" lvl="0" indent="-304165" algn="l" rtl="0">
              <a:lnSpc>
                <a:spcPct val="95000"/>
              </a:lnSpc>
              <a:spcBef>
                <a:spcPts val="1200"/>
              </a:spcBef>
              <a:spcAft>
                <a:spcPts val="0"/>
              </a:spcAft>
              <a:buSzPts val="1190"/>
              <a:buChar char="●"/>
            </a:pPr>
            <a:r>
              <a:rPr lang="en-GB" sz="1190"/>
              <a:t>Consideration of the Horse for all competition</a:t>
            </a:r>
            <a:endParaRPr sz="1190"/>
          </a:p>
          <a:p>
            <a:pPr marL="457200" lvl="0" indent="-304165" algn="l" rtl="0">
              <a:lnSpc>
                <a:spcPct val="95000"/>
              </a:lnSpc>
              <a:spcBef>
                <a:spcPts val="0"/>
              </a:spcBef>
              <a:spcAft>
                <a:spcPts val="0"/>
              </a:spcAft>
              <a:buSzPts val="1190"/>
              <a:buChar char="●"/>
            </a:pPr>
            <a:r>
              <a:rPr lang="en-GB" sz="1190"/>
              <a:t>C2 for Squad and Pas De Deux</a:t>
            </a:r>
            <a:endParaRPr sz="1190"/>
          </a:p>
          <a:p>
            <a:pPr marL="457200" lvl="0" indent="-304165" algn="l" rtl="0">
              <a:lnSpc>
                <a:spcPct val="95000"/>
              </a:lnSpc>
              <a:spcBef>
                <a:spcPts val="0"/>
              </a:spcBef>
              <a:spcAft>
                <a:spcPts val="0"/>
              </a:spcAft>
              <a:buSzPts val="1190"/>
              <a:buChar char="●"/>
            </a:pPr>
            <a:r>
              <a:rPr lang="en-GB" sz="1190"/>
              <a:t>C3 for all competition</a:t>
            </a:r>
            <a:br>
              <a:rPr lang="en-GB" sz="1190"/>
            </a:br>
            <a:br>
              <a:rPr lang="en-GB" sz="1190"/>
            </a:br>
            <a:r>
              <a:rPr lang="en-GB" sz="1190"/>
              <a:t>Thank you Artistic Working Group Members:</a:t>
            </a:r>
            <a:endParaRPr sz="1190"/>
          </a:p>
          <a:p>
            <a:pPr marL="1371600" lvl="1" indent="-290194" algn="l" rtl="0">
              <a:lnSpc>
                <a:spcPct val="95000"/>
              </a:lnSpc>
              <a:spcBef>
                <a:spcPts val="0"/>
              </a:spcBef>
              <a:spcAft>
                <a:spcPts val="0"/>
              </a:spcAft>
              <a:buSzPts val="970"/>
              <a:buChar char="○"/>
            </a:pPr>
            <a:r>
              <a:rPr lang="en-GB" sz="970"/>
              <a:t>Jacques Ferrari (FRA)</a:t>
            </a:r>
            <a:endParaRPr sz="970"/>
          </a:p>
          <a:p>
            <a:pPr marL="1371600" lvl="1" indent="-290194" algn="l" rtl="0">
              <a:lnSpc>
                <a:spcPct val="95000"/>
              </a:lnSpc>
              <a:spcBef>
                <a:spcPts val="0"/>
              </a:spcBef>
              <a:spcAft>
                <a:spcPts val="0"/>
              </a:spcAft>
              <a:buSzPts val="970"/>
              <a:buChar char="○"/>
            </a:pPr>
            <a:r>
              <a:rPr lang="en-GB" sz="970"/>
              <a:t>Anita Flamand (SUI)</a:t>
            </a:r>
            <a:endParaRPr sz="970"/>
          </a:p>
          <a:p>
            <a:pPr marL="1371600" lvl="1" indent="-290194" algn="l" rtl="0">
              <a:lnSpc>
                <a:spcPct val="95000"/>
              </a:lnSpc>
              <a:spcBef>
                <a:spcPts val="0"/>
              </a:spcBef>
              <a:spcAft>
                <a:spcPts val="0"/>
              </a:spcAft>
              <a:buSzPts val="970"/>
              <a:buChar char="○"/>
            </a:pPr>
            <a:r>
              <a:rPr lang="en-GB" sz="970"/>
              <a:t>Stefan Csandl (AUT)</a:t>
            </a:r>
            <a:endParaRPr sz="970"/>
          </a:p>
          <a:p>
            <a:pPr marL="1371600" lvl="1" indent="-290194" algn="l" rtl="0">
              <a:lnSpc>
                <a:spcPct val="95000"/>
              </a:lnSpc>
              <a:spcBef>
                <a:spcPts val="0"/>
              </a:spcBef>
              <a:spcAft>
                <a:spcPts val="0"/>
              </a:spcAft>
              <a:buSzPts val="970"/>
              <a:buChar char="○"/>
            </a:pPr>
            <a:r>
              <a:rPr lang="en-GB" sz="970"/>
              <a:t>Alicen Divita (USA)</a:t>
            </a:r>
            <a:br>
              <a:rPr lang="en-GB" sz="970"/>
            </a:br>
            <a:endParaRPr sz="970"/>
          </a:p>
          <a:p>
            <a:pPr marL="1371600" lvl="0" indent="-290194" algn="l" rtl="0">
              <a:lnSpc>
                <a:spcPct val="95000"/>
              </a:lnSpc>
              <a:spcBef>
                <a:spcPts val="0"/>
              </a:spcBef>
              <a:spcAft>
                <a:spcPts val="0"/>
              </a:spcAft>
              <a:buSzPts val="970"/>
              <a:buChar char="+"/>
            </a:pPr>
            <a:r>
              <a:rPr lang="en-GB" sz="970"/>
              <a:t>Pavla Krauspe (SVK) - as liaison between AW group and VTC</a:t>
            </a:r>
            <a:endParaRPr sz="970"/>
          </a:p>
          <a:p>
            <a:pPr marL="1371600" lvl="0" indent="0" algn="l" rtl="0">
              <a:lnSpc>
                <a:spcPct val="95000"/>
              </a:lnSpc>
              <a:spcBef>
                <a:spcPts val="1200"/>
              </a:spcBef>
              <a:spcAft>
                <a:spcPts val="1200"/>
              </a:spcAft>
              <a:buSzPts val="605"/>
              <a:buNone/>
            </a:pPr>
            <a:endParaRPr sz="770"/>
          </a:p>
        </p:txBody>
      </p:sp>
      <p:sp>
        <p:nvSpPr>
          <p:cNvPr id="163" name="Google Shape;163;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73"/>
          <p:cNvSpPr txBox="1">
            <a:spLocks noGrp="1"/>
          </p:cNvSpPr>
          <p:nvPr>
            <p:ph type="title"/>
          </p:nvPr>
        </p:nvSpPr>
        <p:spPr>
          <a:xfrm>
            <a:off x="311700" y="243891"/>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40740"/>
              <a:buFont typeface="Arial"/>
              <a:buNone/>
            </a:pPr>
            <a:r>
              <a:rPr lang="en-GB" dirty="0"/>
              <a:t>C1 – </a:t>
            </a:r>
            <a:r>
              <a:rPr lang="en-GB" dirty="0" err="1"/>
              <a:t>Skupiny</a:t>
            </a:r>
            <a:r>
              <a:rPr lang="en-GB" dirty="0"/>
              <a:t>/</a:t>
            </a:r>
            <a:r>
              <a:rPr lang="en-GB" dirty="0" err="1"/>
              <a:t>Dvojice</a:t>
            </a:r>
            <a:r>
              <a:rPr lang="en-GB" dirty="0"/>
              <a:t> - ÚROVNE</a:t>
            </a:r>
            <a:br>
              <a:rPr lang="en-GB" b="1" dirty="0"/>
            </a:br>
            <a:br>
              <a:rPr lang="en-GB" b="1" dirty="0"/>
            </a:br>
            <a:endParaRPr dirty="0"/>
          </a:p>
        </p:txBody>
      </p:sp>
      <p:sp>
        <p:nvSpPr>
          <p:cNvPr id="512" name="Google Shape;512;p7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30</a:t>
            </a:fld>
            <a:endParaRPr/>
          </a:p>
        </p:txBody>
      </p:sp>
      <p:sp>
        <p:nvSpPr>
          <p:cNvPr id="513" name="Google Shape;513;p73"/>
          <p:cNvSpPr txBox="1"/>
          <p:nvPr/>
        </p:nvSpPr>
        <p:spPr>
          <a:xfrm flipH="1">
            <a:off x="311700" y="936775"/>
            <a:ext cx="8520600" cy="431100"/>
          </a:xfrm>
          <a:prstGeom prst="rect">
            <a:avLst/>
          </a:prstGeom>
          <a:noFill/>
          <a:ln>
            <a:noFill/>
          </a:ln>
        </p:spPr>
        <p:txBody>
          <a:bodyPr spcFirstLastPara="1" wrap="square" lIns="91425" tIns="91425" rIns="91425" bIns="91425" anchor="t" anchorCtr="0">
            <a:spAutoFit/>
          </a:bodyPr>
          <a:lstStyle/>
          <a:p>
            <a:pPr marL="457200" lvl="0" indent="-228600" algn="ctr" rtl="0">
              <a:lnSpc>
                <a:spcPct val="115000"/>
              </a:lnSpc>
              <a:spcBef>
                <a:spcPts val="1200"/>
              </a:spcBef>
              <a:spcAft>
                <a:spcPts val="0"/>
              </a:spcAft>
              <a:buClr>
                <a:schemeClr val="dk1"/>
              </a:buClr>
              <a:buSzPts val="1600"/>
              <a:buNone/>
            </a:pPr>
            <a:r>
              <a:rPr lang="en-GB" sz="1600" b="1">
                <a:solidFill>
                  <a:schemeClr val="dk1"/>
                </a:solidFill>
                <a:latin typeface="Verdana"/>
                <a:ea typeface="Verdana"/>
                <a:cs typeface="Verdana"/>
                <a:sym typeface="Verdana"/>
              </a:rPr>
              <a:t>Articles 5.4.6.C2 (ACTUAL LEVELS)</a:t>
            </a:r>
            <a:endParaRPr sz="1000" i="1">
              <a:solidFill>
                <a:srgbClr val="FF0000"/>
              </a:solidFill>
              <a:highlight>
                <a:schemeClr val="lt1"/>
              </a:highlight>
            </a:endParaRPr>
          </a:p>
        </p:txBody>
      </p:sp>
      <p:pic>
        <p:nvPicPr>
          <p:cNvPr id="514" name="Google Shape;514;p73"/>
          <p:cNvPicPr preferRelativeResize="0"/>
          <p:nvPr/>
        </p:nvPicPr>
        <p:blipFill>
          <a:blip r:embed="rId3">
            <a:alphaModFix/>
          </a:blip>
          <a:stretch>
            <a:fillRect/>
          </a:stretch>
        </p:blipFill>
        <p:spPr>
          <a:xfrm>
            <a:off x="155850" y="1731950"/>
            <a:ext cx="8832302" cy="167324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63"/>
          <p:cNvSpPr txBox="1">
            <a:spLocks noGrp="1"/>
          </p:cNvSpPr>
          <p:nvPr>
            <p:ph type="title"/>
          </p:nvPr>
        </p:nvSpPr>
        <p:spPr>
          <a:xfrm>
            <a:off x="311700" y="2012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40740"/>
              <a:buFont typeface="Arial"/>
              <a:buNone/>
            </a:pPr>
            <a:r>
              <a:rPr lang="en-GB" dirty="0"/>
              <a:t>C1 – </a:t>
            </a:r>
            <a:r>
              <a:rPr lang="en-GB" dirty="0" err="1"/>
              <a:t>Skupiny</a:t>
            </a:r>
            <a:r>
              <a:rPr lang="en-GB" dirty="0"/>
              <a:t>/</a:t>
            </a:r>
            <a:r>
              <a:rPr lang="en-GB" dirty="0" err="1"/>
              <a:t>Dvojice</a:t>
            </a:r>
            <a:r>
              <a:rPr lang="en-GB" dirty="0"/>
              <a:t> - ÚROVNE</a:t>
            </a:r>
            <a:br>
              <a:rPr lang="en-GB" b="1" dirty="0"/>
            </a:br>
            <a:br>
              <a:rPr lang="en-GB" b="1" dirty="0"/>
            </a:br>
            <a:endParaRPr sz="2700" dirty="0"/>
          </a:p>
        </p:txBody>
      </p:sp>
      <p:sp>
        <p:nvSpPr>
          <p:cNvPr id="383" name="Google Shape;383;p6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31</a:t>
            </a:fld>
            <a:endParaRPr/>
          </a:p>
        </p:txBody>
      </p:sp>
      <p:sp>
        <p:nvSpPr>
          <p:cNvPr id="385" name="Google Shape;385;p63"/>
          <p:cNvSpPr txBox="1"/>
          <p:nvPr/>
        </p:nvSpPr>
        <p:spPr>
          <a:xfrm>
            <a:off x="191550" y="749735"/>
            <a:ext cx="87609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100" b="1" dirty="0" err="1">
                <a:solidFill>
                  <a:srgbClr val="0000FF"/>
                </a:solidFill>
              </a:rPr>
              <a:t>Vsetky</a:t>
            </a:r>
            <a:r>
              <a:rPr lang="en-GB" sz="1100" b="1" dirty="0">
                <a:solidFill>
                  <a:srgbClr val="0000FF"/>
                </a:solidFill>
              </a:rPr>
              <a:t> </a:t>
            </a:r>
            <a:r>
              <a:rPr lang="en-GB" sz="1100" b="1" dirty="0" err="1">
                <a:solidFill>
                  <a:srgbClr val="0000FF"/>
                </a:solidFill>
              </a:rPr>
              <a:t>kombinácie</a:t>
            </a:r>
            <a:r>
              <a:rPr lang="en-GB" sz="1100" b="1" dirty="0">
                <a:solidFill>
                  <a:srgbClr val="0000FF"/>
                </a:solidFill>
              </a:rPr>
              <a:t> by </a:t>
            </a:r>
            <a:r>
              <a:rPr lang="en-GB" sz="1100" b="1" dirty="0" err="1">
                <a:solidFill>
                  <a:srgbClr val="0000FF"/>
                </a:solidFill>
              </a:rPr>
              <a:t>mali</a:t>
            </a:r>
            <a:r>
              <a:rPr lang="en-GB" sz="1100" b="1" dirty="0">
                <a:solidFill>
                  <a:srgbClr val="0000FF"/>
                </a:solidFill>
              </a:rPr>
              <a:t> </a:t>
            </a:r>
            <a:r>
              <a:rPr lang="en-GB" sz="1100" b="1" dirty="0" err="1">
                <a:solidFill>
                  <a:srgbClr val="0000FF"/>
                </a:solidFill>
              </a:rPr>
              <a:t>byť</a:t>
            </a:r>
            <a:r>
              <a:rPr lang="en-GB" sz="1100" b="1" dirty="0">
                <a:solidFill>
                  <a:srgbClr val="0000FF"/>
                </a:solidFill>
              </a:rPr>
              <a:t> </a:t>
            </a:r>
            <a:r>
              <a:rPr lang="en-GB" sz="1100" b="1" dirty="0" err="1">
                <a:solidFill>
                  <a:srgbClr val="0000FF"/>
                </a:solidFill>
              </a:rPr>
              <a:t>zahrnuté</a:t>
            </a:r>
            <a:r>
              <a:rPr lang="en-GB" sz="1100" b="1" dirty="0">
                <a:solidFill>
                  <a:srgbClr val="0000FF"/>
                </a:solidFill>
              </a:rPr>
              <a:t> v </a:t>
            </a:r>
            <a:r>
              <a:rPr lang="en-GB" sz="1100" b="1" dirty="0" err="1">
                <a:solidFill>
                  <a:srgbClr val="0000FF"/>
                </a:solidFill>
              </a:rPr>
              <a:t>zostave</a:t>
            </a:r>
            <a:r>
              <a:rPr lang="en-GB" sz="1100" b="1" dirty="0">
                <a:solidFill>
                  <a:srgbClr val="0000FF"/>
                </a:solidFill>
              </a:rPr>
              <a:t>, </a:t>
            </a:r>
            <a:r>
              <a:rPr lang="en-GB" sz="1100" b="1" dirty="0" err="1">
                <a:solidFill>
                  <a:srgbClr val="0000FF"/>
                </a:solidFill>
              </a:rPr>
              <a:t>trojice</a:t>
            </a:r>
            <a:r>
              <a:rPr lang="en-GB" sz="1100" b="1" dirty="0">
                <a:solidFill>
                  <a:srgbClr val="0000FF"/>
                </a:solidFill>
              </a:rPr>
              <a:t> </a:t>
            </a:r>
            <a:r>
              <a:rPr lang="en-GB" sz="1100" b="1" dirty="0" err="1">
                <a:solidFill>
                  <a:srgbClr val="0000FF"/>
                </a:solidFill>
              </a:rPr>
              <a:t>nie</a:t>
            </a:r>
            <a:r>
              <a:rPr lang="en-GB" sz="1100" b="1" dirty="0">
                <a:solidFill>
                  <a:srgbClr val="0000FF"/>
                </a:solidFill>
              </a:rPr>
              <a:t> </a:t>
            </a:r>
            <a:r>
              <a:rPr lang="en-GB" sz="1100" b="1" dirty="0" err="1">
                <a:solidFill>
                  <a:srgbClr val="0000FF"/>
                </a:solidFill>
              </a:rPr>
              <a:t>sú</a:t>
            </a:r>
            <a:r>
              <a:rPr lang="en-GB" sz="1100" b="1" dirty="0">
                <a:solidFill>
                  <a:srgbClr val="0000FF"/>
                </a:solidFill>
              </a:rPr>
              <a:t> </a:t>
            </a:r>
            <a:r>
              <a:rPr lang="en-GB" sz="1100" b="1" dirty="0" err="1">
                <a:solidFill>
                  <a:srgbClr val="0000FF"/>
                </a:solidFill>
              </a:rPr>
              <a:t>povinné</a:t>
            </a:r>
            <a:r>
              <a:rPr lang="en-GB" sz="1100" b="1" dirty="0">
                <a:solidFill>
                  <a:srgbClr val="0000FF"/>
                </a:solidFill>
              </a:rPr>
              <a:t>, </a:t>
            </a:r>
            <a:r>
              <a:rPr lang="en-GB" sz="1100" b="1" dirty="0" err="1">
                <a:solidFill>
                  <a:srgbClr val="0000FF"/>
                </a:solidFill>
              </a:rPr>
              <a:t>preto</a:t>
            </a:r>
            <a:r>
              <a:rPr lang="en-GB" sz="1100" b="1" dirty="0">
                <a:solidFill>
                  <a:srgbClr val="0000FF"/>
                </a:solidFill>
              </a:rPr>
              <a:t> </a:t>
            </a:r>
            <a:r>
              <a:rPr lang="en-GB" sz="1100" b="1" dirty="0" err="1">
                <a:solidFill>
                  <a:srgbClr val="0000FF"/>
                </a:solidFill>
              </a:rPr>
              <a:t>na</a:t>
            </a:r>
            <a:r>
              <a:rPr lang="en-GB" sz="1100" b="1" dirty="0">
                <a:solidFill>
                  <a:srgbClr val="0000FF"/>
                </a:solidFill>
              </a:rPr>
              <a:t> </a:t>
            </a:r>
            <a:r>
              <a:rPr lang="en-GB" sz="1100" b="1" dirty="0" err="1">
                <a:solidFill>
                  <a:srgbClr val="0000FF"/>
                </a:solidFill>
              </a:rPr>
              <a:t>dosiahnutie</a:t>
            </a:r>
            <a:r>
              <a:rPr lang="en-GB" sz="1100" b="1" dirty="0">
                <a:solidFill>
                  <a:srgbClr val="0000FF"/>
                </a:solidFill>
              </a:rPr>
              <a:t> </a:t>
            </a:r>
            <a:r>
              <a:rPr lang="en-GB" sz="1100" b="1" dirty="0" err="1">
                <a:solidFill>
                  <a:srgbClr val="0000FF"/>
                </a:solidFill>
              </a:rPr>
              <a:t>požadovanýych</a:t>
            </a:r>
            <a:r>
              <a:rPr lang="en-GB" sz="1100" b="1" dirty="0">
                <a:solidFill>
                  <a:srgbClr val="0000FF"/>
                </a:solidFill>
              </a:rPr>
              <a:t> </a:t>
            </a:r>
            <a:r>
              <a:rPr lang="en-GB" sz="1100" b="1" dirty="0" err="1">
                <a:solidFill>
                  <a:srgbClr val="0000FF"/>
                </a:solidFill>
              </a:rPr>
              <a:t>kritérii</a:t>
            </a:r>
            <a:r>
              <a:rPr lang="en-GB" sz="1100" b="1" dirty="0">
                <a:solidFill>
                  <a:srgbClr val="0000FF"/>
                </a:solidFill>
              </a:rPr>
              <a:t> </a:t>
            </a:r>
            <a:r>
              <a:rPr lang="en-GB" sz="1100" b="1" dirty="0" err="1">
                <a:solidFill>
                  <a:srgbClr val="0000FF"/>
                </a:solidFill>
              </a:rPr>
              <a:t>stačia</a:t>
            </a:r>
            <a:r>
              <a:rPr lang="en-GB" sz="1100" b="1" dirty="0">
                <a:solidFill>
                  <a:srgbClr val="0000FF"/>
                </a:solidFill>
              </a:rPr>
              <a:t> </a:t>
            </a:r>
            <a:r>
              <a:rPr lang="en-GB" sz="1100" b="1" dirty="0" err="1">
                <a:solidFill>
                  <a:srgbClr val="0000FF"/>
                </a:solidFill>
              </a:rPr>
              <a:t>cviky</a:t>
            </a:r>
            <a:r>
              <a:rPr lang="en-GB" sz="1100" b="1" dirty="0">
                <a:solidFill>
                  <a:srgbClr val="0000FF"/>
                </a:solidFill>
              </a:rPr>
              <a:t> </a:t>
            </a:r>
            <a:r>
              <a:rPr lang="en-GB" sz="1100" b="1" dirty="0" err="1">
                <a:solidFill>
                  <a:srgbClr val="0000FF"/>
                </a:solidFill>
              </a:rPr>
              <a:t>jednotlivca</a:t>
            </a:r>
            <a:r>
              <a:rPr lang="en-GB" sz="1100" b="1" dirty="0">
                <a:solidFill>
                  <a:srgbClr val="0000FF"/>
                </a:solidFill>
              </a:rPr>
              <a:t> a </a:t>
            </a:r>
            <a:r>
              <a:rPr lang="en-GB" sz="1100" b="1" dirty="0" err="1">
                <a:solidFill>
                  <a:srgbClr val="0000FF"/>
                </a:solidFill>
              </a:rPr>
              <a:t>dvojice</a:t>
            </a:r>
            <a:r>
              <a:rPr lang="en-GB" sz="1100" b="1" dirty="0">
                <a:solidFill>
                  <a:srgbClr val="0000FF"/>
                </a:solidFill>
              </a:rPr>
              <a:t>. </a:t>
            </a:r>
            <a:endParaRPr sz="1100" b="1" u="sng" dirty="0">
              <a:solidFill>
                <a:schemeClr val="dk1"/>
              </a:solidFill>
            </a:endParaRPr>
          </a:p>
        </p:txBody>
      </p:sp>
      <p:sp>
        <p:nvSpPr>
          <p:cNvPr id="389" name="Google Shape;389;p63"/>
          <p:cNvSpPr txBox="1"/>
          <p:nvPr/>
        </p:nvSpPr>
        <p:spPr>
          <a:xfrm>
            <a:off x="191550" y="1187263"/>
            <a:ext cx="8571900" cy="3276119"/>
          </a:xfrm>
          <a:prstGeom prst="rect">
            <a:avLst/>
          </a:prstGeom>
          <a:noFill/>
          <a:ln>
            <a:noFill/>
          </a:ln>
        </p:spPr>
        <p:txBody>
          <a:bodyPr spcFirstLastPara="1" wrap="square" lIns="91425" tIns="91425" rIns="91425" bIns="91425" anchor="t" anchorCtr="0">
            <a:noAutofit/>
          </a:bodyPr>
          <a:lstStyle/>
          <a:p>
            <a:pPr lvl="0"/>
            <a:r>
              <a:rPr lang="sk-SK" sz="950" b="1" dirty="0"/>
              <a:t>Nízka úroveň (</a:t>
            </a:r>
            <a:r>
              <a:rPr lang="sk-SK" sz="950" b="1" dirty="0" err="1"/>
              <a:t>low</a:t>
            </a:r>
            <a:r>
              <a:rPr lang="sk-SK" sz="950" b="1" dirty="0"/>
              <a:t>):</a:t>
            </a:r>
            <a:r>
              <a:rPr lang="sk-SK" sz="950" dirty="0"/>
              <a:t> Nízka úroveň: Stabilizujúci voltižéri *, Asistovaní Voltižéri* a samostatný voltižér v akejkoľvek polohe v kontakte s koňom.</a:t>
            </a:r>
            <a:endParaRPr lang="en-SK" sz="950" dirty="0"/>
          </a:p>
          <a:p>
            <a:r>
              <a:rPr lang="sk-SK" sz="950" dirty="0"/>
              <a:t>	</a:t>
            </a:r>
            <a:r>
              <a:rPr lang="sk-SK" sz="950" dirty="0" err="1"/>
              <a:t>Def</a:t>
            </a:r>
            <a:r>
              <a:rPr lang="sk-SK" sz="950" dirty="0"/>
              <a:t>: Všetci voltižéri sú v kontakte s koňom / poduškou / pásom v ľubovoľnej polohe (ležmo až stojmo) počas cvičení jednotlivca, dvojíc a 	trojíc.</a:t>
            </a:r>
          </a:p>
          <a:p>
            <a:pPr lvl="0"/>
            <a:r>
              <a:rPr lang="sk-SK" sz="950" b="1" dirty="0"/>
              <a:t>Stredná úroveň** (</a:t>
            </a:r>
            <a:r>
              <a:rPr lang="sk-SK" sz="950" b="1" dirty="0" err="1"/>
              <a:t>medium</a:t>
            </a:r>
            <a:r>
              <a:rPr lang="sk-SK" sz="950" b="1" dirty="0"/>
              <a:t>):</a:t>
            </a:r>
            <a:r>
              <a:rPr lang="sk-SK" sz="950" dirty="0"/>
              <a:t> Podporný voltižér v pozícii &gt; lavičky (nízko a vysoko), kľačmo (</a:t>
            </a:r>
            <a:r>
              <a:rPr lang="sk-SK" sz="950" dirty="0" err="1"/>
              <a:t>madlá</a:t>
            </a:r>
            <a:r>
              <a:rPr lang="sk-SK" sz="950" dirty="0"/>
              <a:t>, slučky, poduška a pod.), stoja (v slučke/ách) + „letec“.</a:t>
            </a:r>
            <a:endParaRPr lang="en-SK" sz="950" dirty="0"/>
          </a:p>
          <a:p>
            <a:r>
              <a:rPr lang="sk-SK" sz="950" dirty="0"/>
              <a:t>	</a:t>
            </a:r>
            <a:r>
              <a:rPr lang="sk-SK" sz="950" dirty="0" err="1"/>
              <a:t>Def</a:t>
            </a:r>
            <a:r>
              <a:rPr lang="sk-SK" sz="950" dirty="0"/>
              <a:t>.: Stredná úroveň Je definovaná polohami podporného voltižéra počas dvíhania v kľaku, v polohe lavičky (nízka/vysoká úroveň), v stoji v 	slučke (slučkách) a v podobných polohách. Zdvíhaný voltižér (letec) nie je v kontakte s koňom (nezáleží na tom, ako vysoko je Letec 	zdvihnutý).</a:t>
            </a:r>
          </a:p>
          <a:p>
            <a:pPr lvl="0"/>
            <a:r>
              <a:rPr lang="sk-SK" sz="950" b="1" dirty="0"/>
              <a:t>Vyššia úroveň (</a:t>
            </a:r>
            <a:r>
              <a:rPr lang="sk-SK" sz="950" b="1" dirty="0" err="1"/>
              <a:t>upper</a:t>
            </a:r>
            <a:r>
              <a:rPr lang="sk-SK" sz="950" b="1" dirty="0"/>
              <a:t>): </a:t>
            </a:r>
            <a:r>
              <a:rPr lang="sk-SK" sz="950" dirty="0"/>
              <a:t>Vyššia úroveň: Podporný voltižér*** &gt; vo vzpriamenej polohe v stoji + letec (bod kontaktu a ťažisko alebo hod) nie je úplne nad 	hlavou</a:t>
            </a:r>
            <a:endParaRPr lang="en-SK" sz="950" dirty="0"/>
          </a:p>
          <a:p>
            <a:r>
              <a:rPr lang="sk-SK" sz="950" dirty="0"/>
              <a:t>	</a:t>
            </a:r>
            <a:r>
              <a:rPr lang="sk-SK" sz="950" dirty="0" err="1"/>
              <a:t>Def</a:t>
            </a:r>
            <a:r>
              <a:rPr lang="sk-SK" sz="950" dirty="0"/>
              <a:t>.: Je definovaná pozíciou podporného voltižéra v stoji počas zdvíhania. Zdvíhaný voltižér (letec) nie je v kontakte s koňom a nie je nad 	hlavou podporného voltižéra.</a:t>
            </a:r>
            <a:endParaRPr lang="en-SK" sz="950" dirty="0"/>
          </a:p>
          <a:p>
            <a:pPr lvl="0"/>
            <a:r>
              <a:rPr lang="sk-SK" sz="950" b="1" dirty="0"/>
              <a:t>Letecká úroveň (</a:t>
            </a:r>
            <a:r>
              <a:rPr lang="sk-SK" sz="950" b="1" dirty="0" err="1"/>
              <a:t>aerial</a:t>
            </a:r>
            <a:r>
              <a:rPr lang="sk-SK" sz="950" b="1" dirty="0"/>
              <a:t>): </a:t>
            </a:r>
            <a:r>
              <a:rPr lang="sk-SK" sz="950" dirty="0"/>
              <a:t>Letecká úroveň: Podporný voltižér &gt; vo vzpriamenej polohe v stoji + Letec (bod kontaktu a ťažisko alebo hod) úplne nad hlavou.</a:t>
            </a:r>
            <a:endParaRPr lang="en-SK" sz="950" dirty="0"/>
          </a:p>
          <a:p>
            <a:r>
              <a:rPr lang="sk-SK" sz="950" dirty="0"/>
              <a:t>	</a:t>
            </a:r>
            <a:r>
              <a:rPr lang="sk-SK" sz="950" dirty="0" err="1"/>
              <a:t>Def</a:t>
            </a:r>
            <a:r>
              <a:rPr lang="sk-SK" sz="950" dirty="0"/>
              <a:t>: Pri každom pohybe, pri ktorom je celé telo letca vyššie ako hlava podporného voltižéra. Príklady: Statické alebo dynamické cvičenia 	letca na podpornom voltižérovi vo vzpriamenom stoji, pri ktorom je telo letca vyššie ako hlava podporného voltižéra.</a:t>
            </a:r>
            <a:endParaRPr lang="en-SK" sz="950" dirty="0"/>
          </a:p>
          <a:p>
            <a:endParaRPr lang="sk-SK" sz="950" dirty="0"/>
          </a:p>
          <a:p>
            <a:r>
              <a:rPr lang="sk-SK" sz="950" b="1" dirty="0"/>
              <a:t>Výnimky z úrovní: </a:t>
            </a:r>
            <a:endParaRPr lang="en-SK" sz="950" b="1" dirty="0"/>
          </a:p>
          <a:p>
            <a:r>
              <a:rPr lang="sk-SK" sz="950" dirty="0"/>
              <a:t>* Asistované skoky so stabilizujúcim voltižérom, ktorý je nižšie ako vzpriamený stoj, sú v nízkej úrovni, ak sa ťažisko asistovaného voltižéra nedostane vyššie ako hlava stabilizujúceho voltižéra. Ak ťažisko stúpne vyššie, bude sa považovať za strednú úroveň.</a:t>
            </a:r>
            <a:endParaRPr lang="en-SK" sz="950" dirty="0"/>
          </a:p>
          <a:p>
            <a:r>
              <a:rPr lang="sk-SK" sz="950" dirty="0"/>
              <a:t>** V prípade, že stojky, stoje alebo hody vo vysokom držaní, pri ktorých ťažisko Letca presahuje nad úrovňou hlavy podporného voltižéra, zo strednej úrovne sa stáva vysoká.</a:t>
            </a:r>
            <a:endParaRPr lang="en-SK" sz="950" dirty="0"/>
          </a:p>
          <a:p>
            <a:r>
              <a:rPr lang="sk-SK" sz="950" dirty="0"/>
              <a:t>*** Asistované skoky so stabilizujúcim voltižérom vo vzpriamenom stoji sú v hornej úrovni, ak sa ťažisko asistovaného voltižéra zdvihne nad hlavu stabilizujúceho voltižéra. Ak sa ťažisko zdvihne nižšie, považuje sa za strednú úroveň.</a:t>
            </a:r>
            <a:endParaRPr lang="en-SK" sz="950" dirty="0"/>
          </a:p>
          <a:p>
            <a:pPr marL="0" lvl="0" indent="0" algn="l" rtl="0">
              <a:lnSpc>
                <a:spcPct val="115000"/>
              </a:lnSpc>
              <a:spcBef>
                <a:spcPts val="0"/>
              </a:spcBef>
              <a:spcAft>
                <a:spcPts val="0"/>
              </a:spcAft>
              <a:buNone/>
            </a:pPr>
            <a:endParaRPr sz="1200" u="sng"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5"/>
          <p:cNvSpPr txBox="1">
            <a:spLocks noGrp="1"/>
          </p:cNvSpPr>
          <p:nvPr>
            <p:ph type="title"/>
          </p:nvPr>
        </p:nvSpPr>
        <p:spPr>
          <a:xfrm>
            <a:off x="336700" y="78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40740"/>
              <a:buFont typeface="Arial"/>
              <a:buNone/>
            </a:pPr>
            <a:r>
              <a:rPr lang="en-GB"/>
              <a:t>C2 - </a:t>
            </a:r>
            <a:r>
              <a:rPr lang="en-GB" b="1"/>
              <a:t>LEVELS -</a:t>
            </a:r>
            <a:r>
              <a:rPr lang="en-GB"/>
              <a:t>  </a:t>
            </a:r>
            <a:r>
              <a:rPr lang="en-GB" b="1"/>
              <a:t>Squad/Pas de Deux</a:t>
            </a:r>
            <a:endParaRPr sz="2700" b="1"/>
          </a:p>
          <a:p>
            <a:pPr marL="0" lvl="0" indent="0" algn="l" rtl="0">
              <a:spcBef>
                <a:spcPts val="0"/>
              </a:spcBef>
              <a:spcAft>
                <a:spcPts val="0"/>
              </a:spcAft>
              <a:buNone/>
            </a:pPr>
            <a:endParaRPr/>
          </a:p>
        </p:txBody>
      </p:sp>
      <p:sp>
        <p:nvSpPr>
          <p:cNvPr id="536" name="Google Shape;536;p7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32</a:t>
            </a:fld>
            <a:endParaRPr/>
          </a:p>
        </p:txBody>
      </p:sp>
      <p:sp>
        <p:nvSpPr>
          <p:cNvPr id="537" name="Google Shape;537;p75"/>
          <p:cNvSpPr txBox="1"/>
          <p:nvPr/>
        </p:nvSpPr>
        <p:spPr>
          <a:xfrm flipH="1">
            <a:off x="336700" y="573950"/>
            <a:ext cx="8520600" cy="431100"/>
          </a:xfrm>
          <a:prstGeom prst="rect">
            <a:avLst/>
          </a:prstGeom>
          <a:noFill/>
          <a:ln>
            <a:noFill/>
          </a:ln>
        </p:spPr>
        <p:txBody>
          <a:bodyPr spcFirstLastPara="1" wrap="square" lIns="91425" tIns="91425" rIns="91425" bIns="91425" anchor="t" anchorCtr="0">
            <a:spAutoFit/>
          </a:bodyPr>
          <a:lstStyle/>
          <a:p>
            <a:pPr marL="457200" lvl="0" indent="-228600" algn="l" rtl="0">
              <a:lnSpc>
                <a:spcPct val="115000"/>
              </a:lnSpc>
              <a:spcBef>
                <a:spcPts val="1200"/>
              </a:spcBef>
              <a:spcAft>
                <a:spcPts val="0"/>
              </a:spcAft>
              <a:buClr>
                <a:schemeClr val="dk1"/>
              </a:buClr>
              <a:buSzPts val="1600"/>
              <a:buNone/>
            </a:pPr>
            <a:r>
              <a:rPr lang="en-GB" sz="1600" b="1">
                <a:solidFill>
                  <a:schemeClr val="dk1"/>
                </a:solidFill>
                <a:latin typeface="Verdana"/>
                <a:ea typeface="Verdana"/>
                <a:cs typeface="Verdana"/>
                <a:sym typeface="Verdana"/>
              </a:rPr>
              <a:t>Level Exceptions - examples</a:t>
            </a:r>
            <a:endParaRPr sz="1000" i="1">
              <a:solidFill>
                <a:srgbClr val="FF0000"/>
              </a:solidFill>
              <a:highlight>
                <a:schemeClr val="lt1"/>
              </a:highlight>
            </a:endParaRPr>
          </a:p>
        </p:txBody>
      </p:sp>
      <p:pic>
        <p:nvPicPr>
          <p:cNvPr id="538" name="Google Shape;538;p75"/>
          <p:cNvPicPr preferRelativeResize="0"/>
          <p:nvPr/>
        </p:nvPicPr>
        <p:blipFill rotWithShape="1">
          <a:blip r:embed="rId3">
            <a:alphaModFix/>
          </a:blip>
          <a:srcRect l="12733" t="-5880" r="24480" b="5879"/>
          <a:stretch/>
        </p:blipFill>
        <p:spPr>
          <a:xfrm>
            <a:off x="526975" y="1851250"/>
            <a:ext cx="1943770" cy="2825700"/>
          </a:xfrm>
          <a:prstGeom prst="rect">
            <a:avLst/>
          </a:prstGeom>
          <a:noFill/>
          <a:ln>
            <a:noFill/>
          </a:ln>
        </p:spPr>
      </p:pic>
      <p:pic>
        <p:nvPicPr>
          <p:cNvPr id="539" name="Google Shape;539;p75"/>
          <p:cNvPicPr preferRelativeResize="0"/>
          <p:nvPr/>
        </p:nvPicPr>
        <p:blipFill rotWithShape="1">
          <a:blip r:embed="rId4">
            <a:alphaModFix/>
          </a:blip>
          <a:srcRect t="5482"/>
          <a:stretch/>
        </p:blipFill>
        <p:spPr>
          <a:xfrm>
            <a:off x="3458788" y="1994025"/>
            <a:ext cx="1973475" cy="2696650"/>
          </a:xfrm>
          <a:prstGeom prst="rect">
            <a:avLst/>
          </a:prstGeom>
          <a:noFill/>
          <a:ln>
            <a:noFill/>
          </a:ln>
        </p:spPr>
      </p:pic>
      <p:pic>
        <p:nvPicPr>
          <p:cNvPr id="540" name="Google Shape;540;p75"/>
          <p:cNvPicPr preferRelativeResize="0"/>
          <p:nvPr/>
        </p:nvPicPr>
        <p:blipFill rotWithShape="1">
          <a:blip r:embed="rId5">
            <a:alphaModFix/>
          </a:blip>
          <a:srcRect l="32119" t="9307" r="28543" b="5222"/>
          <a:stretch/>
        </p:blipFill>
        <p:spPr>
          <a:xfrm>
            <a:off x="5750663" y="1994025"/>
            <a:ext cx="1711124" cy="2696651"/>
          </a:xfrm>
          <a:prstGeom prst="rect">
            <a:avLst/>
          </a:prstGeom>
          <a:noFill/>
          <a:ln>
            <a:noFill/>
          </a:ln>
        </p:spPr>
      </p:pic>
      <p:sp>
        <p:nvSpPr>
          <p:cNvPr id="541" name="Google Shape;541;p75"/>
          <p:cNvSpPr txBox="1"/>
          <p:nvPr/>
        </p:nvSpPr>
        <p:spPr>
          <a:xfrm>
            <a:off x="6013225" y="1378820"/>
            <a:ext cx="2734800" cy="52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000" b="1"/>
              <a:t>Medium </a:t>
            </a:r>
            <a:r>
              <a:rPr lang="en-GB" sz="1000"/>
              <a:t> - CoG lower than the head</a:t>
            </a:r>
            <a:br>
              <a:rPr lang="en-GB" sz="1000"/>
            </a:br>
            <a:r>
              <a:rPr lang="en-GB" sz="1000">
                <a:solidFill>
                  <a:srgbClr val="FF0000"/>
                </a:solidFill>
              </a:rPr>
              <a:t>Upper</a:t>
            </a:r>
            <a:r>
              <a:rPr lang="en-GB" sz="1000">
                <a:solidFill>
                  <a:schemeClr val="dk1"/>
                </a:solidFill>
              </a:rPr>
              <a:t>  - CoG higher than the head  </a:t>
            </a:r>
            <a:endParaRPr sz="1000"/>
          </a:p>
        </p:txBody>
      </p:sp>
      <p:sp>
        <p:nvSpPr>
          <p:cNvPr id="542" name="Google Shape;542;p75"/>
          <p:cNvSpPr txBox="1"/>
          <p:nvPr/>
        </p:nvSpPr>
        <p:spPr>
          <a:xfrm>
            <a:off x="238426" y="1378825"/>
            <a:ext cx="2638800" cy="47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GB" sz="1000" b="1">
                <a:solidFill>
                  <a:schemeClr val="dk1"/>
                </a:solidFill>
              </a:rPr>
              <a:t>Low</a:t>
            </a:r>
            <a:r>
              <a:rPr lang="en-GB" sz="1000">
                <a:solidFill>
                  <a:schemeClr val="dk1"/>
                </a:solidFill>
              </a:rPr>
              <a:t>  - CoG lower than the head</a:t>
            </a:r>
            <a:br>
              <a:rPr lang="en-GB" sz="1000">
                <a:solidFill>
                  <a:schemeClr val="dk1"/>
                </a:solidFill>
              </a:rPr>
            </a:br>
            <a:r>
              <a:rPr lang="en-GB" sz="1000">
                <a:solidFill>
                  <a:srgbClr val="FF0000"/>
                </a:solidFill>
              </a:rPr>
              <a:t>Medium</a:t>
            </a:r>
            <a:r>
              <a:rPr lang="en-GB" sz="1000">
                <a:solidFill>
                  <a:schemeClr val="dk1"/>
                </a:solidFill>
              </a:rPr>
              <a:t>  - CoG higher than the head</a:t>
            </a:r>
            <a:endParaRPr sz="1000"/>
          </a:p>
        </p:txBody>
      </p:sp>
      <p:sp>
        <p:nvSpPr>
          <p:cNvPr id="543" name="Google Shape;543;p75"/>
          <p:cNvSpPr/>
          <p:nvPr/>
        </p:nvSpPr>
        <p:spPr>
          <a:xfrm>
            <a:off x="4244725" y="2502163"/>
            <a:ext cx="162300" cy="121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4" name="Google Shape;544;p75"/>
          <p:cNvSpPr/>
          <p:nvPr/>
        </p:nvSpPr>
        <p:spPr>
          <a:xfrm>
            <a:off x="6473375" y="2476425"/>
            <a:ext cx="162300" cy="121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5" name="Google Shape;545;p75"/>
          <p:cNvSpPr/>
          <p:nvPr/>
        </p:nvSpPr>
        <p:spPr>
          <a:xfrm>
            <a:off x="1473525" y="2962475"/>
            <a:ext cx="162300" cy="121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546" name="Google Shape;546;p75"/>
          <p:cNvCxnSpPr/>
          <p:nvPr/>
        </p:nvCxnSpPr>
        <p:spPr>
          <a:xfrm>
            <a:off x="5950100" y="2700900"/>
            <a:ext cx="1087500" cy="12600"/>
          </a:xfrm>
          <a:prstGeom prst="straightConnector1">
            <a:avLst/>
          </a:prstGeom>
          <a:noFill/>
          <a:ln w="9525" cap="flat" cmpd="sng">
            <a:solidFill>
              <a:srgbClr val="FF0000"/>
            </a:solidFill>
            <a:prstDash val="solid"/>
            <a:round/>
            <a:headEnd type="none" w="med" len="med"/>
            <a:tailEnd type="none" w="med" len="med"/>
          </a:ln>
        </p:spPr>
      </p:cxnSp>
      <p:cxnSp>
        <p:nvCxnSpPr>
          <p:cNvPr id="547" name="Google Shape;547;p75"/>
          <p:cNvCxnSpPr/>
          <p:nvPr/>
        </p:nvCxnSpPr>
        <p:spPr>
          <a:xfrm>
            <a:off x="3782113" y="3336075"/>
            <a:ext cx="1087500" cy="12600"/>
          </a:xfrm>
          <a:prstGeom prst="straightConnector1">
            <a:avLst/>
          </a:prstGeom>
          <a:noFill/>
          <a:ln w="9525" cap="flat" cmpd="sng">
            <a:solidFill>
              <a:srgbClr val="FF0000"/>
            </a:solidFill>
            <a:prstDash val="solid"/>
            <a:round/>
            <a:headEnd type="none" w="med" len="med"/>
            <a:tailEnd type="none" w="med" len="med"/>
          </a:ln>
        </p:spPr>
      </p:cxnSp>
      <p:cxnSp>
        <p:nvCxnSpPr>
          <p:cNvPr id="548" name="Google Shape;548;p75"/>
          <p:cNvCxnSpPr/>
          <p:nvPr/>
        </p:nvCxnSpPr>
        <p:spPr>
          <a:xfrm>
            <a:off x="1048525" y="3257800"/>
            <a:ext cx="1087500" cy="12600"/>
          </a:xfrm>
          <a:prstGeom prst="straightConnector1">
            <a:avLst/>
          </a:prstGeom>
          <a:noFill/>
          <a:ln w="9525" cap="flat" cmpd="sng">
            <a:solidFill>
              <a:srgbClr val="FF0000"/>
            </a:solidFill>
            <a:prstDash val="solid"/>
            <a:round/>
            <a:headEnd type="none" w="med" len="med"/>
            <a:tailEnd type="none" w="med" len="med"/>
          </a:ln>
        </p:spPr>
      </p:cxnSp>
      <p:sp>
        <p:nvSpPr>
          <p:cNvPr id="549" name="Google Shape;549;p75"/>
          <p:cNvSpPr txBox="1"/>
          <p:nvPr/>
        </p:nvSpPr>
        <p:spPr>
          <a:xfrm>
            <a:off x="2748725" y="861213"/>
            <a:ext cx="3393600" cy="113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000" b="1">
                <a:solidFill>
                  <a:schemeClr val="dk1"/>
                </a:solidFill>
              </a:rPr>
              <a:t>Medium</a:t>
            </a:r>
            <a:r>
              <a:rPr lang="en-GB" sz="1000">
                <a:solidFill>
                  <a:schemeClr val="dk1"/>
                </a:solidFill>
              </a:rPr>
              <a:t>  - CoG of flyer not extended as his potentiel maximum above the head of the Sup.V.</a:t>
            </a:r>
            <a:endParaRPr sz="1000">
              <a:solidFill>
                <a:schemeClr val="dk1"/>
              </a:solidFill>
            </a:endParaRPr>
          </a:p>
          <a:p>
            <a:pPr marL="0" lvl="0" indent="0" algn="ctr" rtl="0">
              <a:spcBef>
                <a:spcPts val="0"/>
              </a:spcBef>
              <a:spcAft>
                <a:spcPts val="0"/>
              </a:spcAft>
              <a:buNone/>
            </a:pPr>
            <a:r>
              <a:rPr lang="en-GB" sz="1000">
                <a:solidFill>
                  <a:srgbClr val="FF0000"/>
                </a:solidFill>
                <a:highlight>
                  <a:schemeClr val="lt1"/>
                </a:highlight>
              </a:rPr>
              <a:t>Upper - </a:t>
            </a:r>
            <a:r>
              <a:rPr lang="en-GB" sz="1000">
                <a:solidFill>
                  <a:schemeClr val="dk1"/>
                </a:solidFill>
                <a:highlight>
                  <a:schemeClr val="lt1"/>
                </a:highlight>
              </a:rPr>
              <a:t>TOSS</a:t>
            </a:r>
            <a:r>
              <a:rPr lang="en-GB" sz="1000" i="1">
                <a:solidFill>
                  <a:schemeClr val="dk1"/>
                </a:solidFill>
                <a:highlight>
                  <a:schemeClr val="lt1"/>
                </a:highlight>
              </a:rPr>
              <a:t> with CoG of the flyer extended as his potential maximum above the head of Sup.V.</a:t>
            </a:r>
            <a:br>
              <a:rPr lang="en-GB" sz="1000">
                <a:solidFill>
                  <a:schemeClr val="dk1"/>
                </a:solidFill>
              </a:rPr>
            </a:br>
            <a:r>
              <a:rPr lang="en-GB" sz="1000">
                <a:solidFill>
                  <a:srgbClr val="FF0000"/>
                </a:solidFill>
              </a:rPr>
              <a:t>Upper </a:t>
            </a:r>
            <a:r>
              <a:rPr lang="en-GB" sz="1000"/>
              <a:t>- Hand to hand/feet </a:t>
            </a:r>
            <a:r>
              <a:rPr lang="en-GB" sz="1000">
                <a:solidFill>
                  <a:schemeClr val="dk1"/>
                </a:solidFill>
                <a:highlight>
                  <a:schemeClr val="lt1"/>
                </a:highlight>
              </a:rPr>
              <a:t>with CoG of the flyer extended as his potential maximum above the head of Sup.V.</a:t>
            </a:r>
            <a:endParaRPr sz="1000"/>
          </a:p>
        </p:txBody>
      </p:sp>
      <p:pic>
        <p:nvPicPr>
          <p:cNvPr id="550" name="Google Shape;550;p75"/>
          <p:cNvPicPr preferRelativeResize="0"/>
          <p:nvPr/>
        </p:nvPicPr>
        <p:blipFill>
          <a:blip r:embed="rId6">
            <a:alphaModFix/>
          </a:blip>
          <a:stretch>
            <a:fillRect/>
          </a:stretch>
        </p:blipFill>
        <p:spPr>
          <a:xfrm>
            <a:off x="7379000" y="1994025"/>
            <a:ext cx="1765000" cy="2696649"/>
          </a:xfrm>
          <a:prstGeom prst="rect">
            <a:avLst/>
          </a:prstGeom>
          <a:noFill/>
          <a:ln>
            <a:noFill/>
          </a:ln>
        </p:spPr>
      </p:pic>
      <p:cxnSp>
        <p:nvCxnSpPr>
          <p:cNvPr id="551" name="Google Shape;551;p75"/>
          <p:cNvCxnSpPr/>
          <p:nvPr/>
        </p:nvCxnSpPr>
        <p:spPr>
          <a:xfrm>
            <a:off x="7521425" y="2713488"/>
            <a:ext cx="1087500" cy="12600"/>
          </a:xfrm>
          <a:prstGeom prst="straightConnector1">
            <a:avLst/>
          </a:prstGeom>
          <a:noFill/>
          <a:ln w="9525" cap="flat" cmpd="sng">
            <a:solidFill>
              <a:srgbClr val="FF0000"/>
            </a:solidFill>
            <a:prstDash val="solid"/>
            <a:round/>
            <a:headEnd type="none" w="med" len="med"/>
            <a:tailEnd type="none" w="med" len="med"/>
          </a:ln>
        </p:spPr>
      </p:cxnSp>
      <p:sp>
        <p:nvSpPr>
          <p:cNvPr id="552" name="Google Shape;552;p75"/>
          <p:cNvSpPr/>
          <p:nvPr/>
        </p:nvSpPr>
        <p:spPr>
          <a:xfrm>
            <a:off x="8310150" y="2476425"/>
            <a:ext cx="162300" cy="121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553" name="Google Shape;553;p75"/>
          <p:cNvPicPr preferRelativeResize="0"/>
          <p:nvPr/>
        </p:nvPicPr>
        <p:blipFill>
          <a:blip r:embed="rId7">
            <a:alphaModFix/>
          </a:blip>
          <a:stretch>
            <a:fillRect/>
          </a:stretch>
        </p:blipFill>
        <p:spPr>
          <a:xfrm>
            <a:off x="2565175" y="1994024"/>
            <a:ext cx="1226806" cy="2696650"/>
          </a:xfrm>
          <a:prstGeom prst="rect">
            <a:avLst/>
          </a:prstGeom>
          <a:noFill/>
          <a:ln>
            <a:noFill/>
          </a:ln>
        </p:spPr>
      </p:pic>
      <p:sp>
        <p:nvSpPr>
          <p:cNvPr id="554" name="Google Shape;554;p75"/>
          <p:cNvSpPr/>
          <p:nvPr/>
        </p:nvSpPr>
        <p:spPr>
          <a:xfrm>
            <a:off x="3197200" y="2380363"/>
            <a:ext cx="162300" cy="121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555" name="Google Shape;555;p75"/>
          <p:cNvCxnSpPr/>
          <p:nvPr/>
        </p:nvCxnSpPr>
        <p:spPr>
          <a:xfrm>
            <a:off x="2694613" y="3113500"/>
            <a:ext cx="1087500" cy="12600"/>
          </a:xfrm>
          <a:prstGeom prst="straightConnector1">
            <a:avLst/>
          </a:prstGeom>
          <a:noFill/>
          <a:ln w="9525" cap="flat" cmpd="sng">
            <a:solidFill>
              <a:srgbClr val="FF0000"/>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5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5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5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4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76"/>
          <p:cNvSpPr txBox="1">
            <a:spLocks noGrp="1"/>
          </p:cNvSpPr>
          <p:nvPr>
            <p:ph type="title"/>
          </p:nvPr>
        </p:nvSpPr>
        <p:spPr>
          <a:xfrm>
            <a:off x="336700" y="1575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40740"/>
              <a:buFont typeface="Arial"/>
              <a:buNone/>
            </a:pPr>
            <a:r>
              <a:rPr lang="en-GB"/>
              <a:t>C2 - </a:t>
            </a:r>
            <a:r>
              <a:rPr lang="en-GB" b="1"/>
              <a:t>LEVELS -</a:t>
            </a:r>
            <a:r>
              <a:rPr lang="en-GB"/>
              <a:t>  </a:t>
            </a:r>
            <a:r>
              <a:rPr lang="en-GB" b="1"/>
              <a:t>Squad/Pas de Deux</a:t>
            </a:r>
            <a:endParaRPr sz="2700" b="1"/>
          </a:p>
          <a:p>
            <a:pPr marL="0" lvl="0" indent="0" algn="l" rtl="0">
              <a:spcBef>
                <a:spcPts val="0"/>
              </a:spcBef>
              <a:spcAft>
                <a:spcPts val="0"/>
              </a:spcAft>
              <a:buNone/>
            </a:pPr>
            <a:endParaRPr/>
          </a:p>
        </p:txBody>
      </p:sp>
      <p:sp>
        <p:nvSpPr>
          <p:cNvPr id="562" name="Google Shape;562;p7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33</a:t>
            </a:fld>
            <a:endParaRPr/>
          </a:p>
        </p:txBody>
      </p:sp>
      <p:sp>
        <p:nvSpPr>
          <p:cNvPr id="563" name="Google Shape;563;p76"/>
          <p:cNvSpPr txBox="1"/>
          <p:nvPr/>
        </p:nvSpPr>
        <p:spPr>
          <a:xfrm flipH="1">
            <a:off x="311700" y="761425"/>
            <a:ext cx="8520600" cy="4311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1200"/>
              </a:spcBef>
              <a:spcAft>
                <a:spcPts val="0"/>
              </a:spcAft>
              <a:buSzPts val="1600"/>
              <a:buFont typeface="Verdana"/>
              <a:buChar char="●"/>
            </a:pPr>
            <a:r>
              <a:rPr lang="en-GB" sz="1600" b="1">
                <a:solidFill>
                  <a:srgbClr val="FF0000"/>
                </a:solidFill>
                <a:latin typeface="Verdana"/>
                <a:ea typeface="Verdana"/>
                <a:cs typeface="Verdana"/>
                <a:sym typeface="Verdana"/>
              </a:rPr>
              <a:t>tricky</a:t>
            </a:r>
            <a:r>
              <a:rPr lang="en-GB" sz="1600" b="1">
                <a:solidFill>
                  <a:schemeClr val="dk1"/>
                </a:solidFill>
                <a:latin typeface="Verdana"/>
                <a:ea typeface="Verdana"/>
                <a:cs typeface="Verdana"/>
                <a:sym typeface="Verdana"/>
              </a:rPr>
              <a:t> levels examples</a:t>
            </a:r>
            <a:endParaRPr sz="1000" i="1">
              <a:solidFill>
                <a:srgbClr val="FF0000"/>
              </a:solidFill>
              <a:highlight>
                <a:schemeClr val="lt1"/>
              </a:highlight>
            </a:endParaRPr>
          </a:p>
        </p:txBody>
      </p:sp>
      <p:sp>
        <p:nvSpPr>
          <p:cNvPr id="564" name="Google Shape;564;p76"/>
          <p:cNvSpPr txBox="1"/>
          <p:nvPr/>
        </p:nvSpPr>
        <p:spPr>
          <a:xfrm>
            <a:off x="3315425" y="1223702"/>
            <a:ext cx="2734800" cy="75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100">
                <a:solidFill>
                  <a:srgbClr val="FF0000"/>
                </a:solidFill>
              </a:rPr>
              <a:t>Upper </a:t>
            </a:r>
            <a:r>
              <a:rPr lang="en-GB" sz="1100"/>
              <a:t> - PoC and CoG of the flyer not above the head of S.B</a:t>
            </a:r>
            <a:endParaRPr sz="1100"/>
          </a:p>
          <a:p>
            <a:pPr marL="0" lvl="0" indent="0" algn="ctr" rtl="0">
              <a:spcBef>
                <a:spcPts val="0"/>
              </a:spcBef>
              <a:spcAft>
                <a:spcPts val="0"/>
              </a:spcAft>
              <a:buClr>
                <a:schemeClr val="dk1"/>
              </a:buClr>
              <a:buSzPts val="1100"/>
              <a:buFont typeface="Arial"/>
              <a:buNone/>
            </a:pPr>
            <a:r>
              <a:rPr lang="en-GB" sz="1100">
                <a:solidFill>
                  <a:schemeClr val="dk1"/>
                </a:solidFill>
              </a:rPr>
              <a:t>Aerial</a:t>
            </a:r>
            <a:r>
              <a:rPr lang="en-GB" sz="1100">
                <a:solidFill>
                  <a:srgbClr val="FF0000"/>
                </a:solidFill>
              </a:rPr>
              <a:t> </a:t>
            </a:r>
            <a:r>
              <a:rPr lang="en-GB" sz="1100">
                <a:solidFill>
                  <a:schemeClr val="dk1"/>
                </a:solidFill>
              </a:rPr>
              <a:t> - PoC and CoG of the flyer not above the head of S.B</a:t>
            </a:r>
            <a:endParaRPr sz="1100"/>
          </a:p>
        </p:txBody>
      </p:sp>
      <p:sp>
        <p:nvSpPr>
          <p:cNvPr id="565" name="Google Shape;565;p76"/>
          <p:cNvSpPr txBox="1"/>
          <p:nvPr/>
        </p:nvSpPr>
        <p:spPr>
          <a:xfrm>
            <a:off x="115563" y="1223688"/>
            <a:ext cx="3393600" cy="65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100">
                <a:solidFill>
                  <a:srgbClr val="FF0000"/>
                </a:solidFill>
              </a:rPr>
              <a:t>Medium</a:t>
            </a:r>
            <a:r>
              <a:rPr lang="en-GB" sz="1000">
                <a:solidFill>
                  <a:srgbClr val="FF0000"/>
                </a:solidFill>
              </a:rPr>
              <a:t> </a:t>
            </a:r>
            <a:r>
              <a:rPr lang="en-GB" sz="1000">
                <a:solidFill>
                  <a:schemeClr val="dk1"/>
                </a:solidFill>
              </a:rPr>
              <a:t>- Not potential maximum</a:t>
            </a:r>
            <a:br>
              <a:rPr lang="en-GB" sz="1000">
                <a:solidFill>
                  <a:schemeClr val="dk1"/>
                </a:solidFill>
              </a:rPr>
            </a:br>
            <a:r>
              <a:rPr lang="en-GB" sz="1000">
                <a:solidFill>
                  <a:schemeClr val="dk1"/>
                </a:solidFill>
              </a:rPr>
              <a:t>Upper - Hand to hand/feet </a:t>
            </a:r>
            <a:r>
              <a:rPr lang="en-GB" sz="1000">
                <a:solidFill>
                  <a:schemeClr val="dk1"/>
                </a:solidFill>
                <a:highlight>
                  <a:schemeClr val="lt1"/>
                </a:highlight>
              </a:rPr>
              <a:t>with CoG of the flyer extended as his potential maximum above the head of S.B.</a:t>
            </a:r>
            <a:br>
              <a:rPr lang="en-GB" sz="1100"/>
            </a:br>
            <a:br>
              <a:rPr lang="en-GB" sz="1100"/>
            </a:br>
            <a:endParaRPr sz="1100"/>
          </a:p>
        </p:txBody>
      </p:sp>
      <p:sp>
        <p:nvSpPr>
          <p:cNvPr id="566" name="Google Shape;566;p76"/>
          <p:cNvSpPr/>
          <p:nvPr/>
        </p:nvSpPr>
        <p:spPr>
          <a:xfrm>
            <a:off x="1695050" y="2489225"/>
            <a:ext cx="162300" cy="121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567" name="Google Shape;567;p76"/>
          <p:cNvPicPr preferRelativeResize="0"/>
          <p:nvPr/>
        </p:nvPicPr>
        <p:blipFill>
          <a:blip r:embed="rId3">
            <a:alphaModFix/>
          </a:blip>
          <a:stretch>
            <a:fillRect/>
          </a:stretch>
        </p:blipFill>
        <p:spPr>
          <a:xfrm>
            <a:off x="1093700" y="1975325"/>
            <a:ext cx="1437325" cy="2690575"/>
          </a:xfrm>
          <a:prstGeom prst="rect">
            <a:avLst/>
          </a:prstGeom>
          <a:noFill/>
          <a:ln>
            <a:noFill/>
          </a:ln>
        </p:spPr>
      </p:pic>
      <p:sp>
        <p:nvSpPr>
          <p:cNvPr id="568" name="Google Shape;568;p76"/>
          <p:cNvSpPr/>
          <p:nvPr/>
        </p:nvSpPr>
        <p:spPr>
          <a:xfrm>
            <a:off x="1695050" y="2633500"/>
            <a:ext cx="162300" cy="108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569" name="Google Shape;569;p76"/>
          <p:cNvCxnSpPr/>
          <p:nvPr/>
        </p:nvCxnSpPr>
        <p:spPr>
          <a:xfrm>
            <a:off x="1183500" y="2681650"/>
            <a:ext cx="1087500" cy="12600"/>
          </a:xfrm>
          <a:prstGeom prst="straightConnector1">
            <a:avLst/>
          </a:prstGeom>
          <a:noFill/>
          <a:ln w="9525" cap="flat" cmpd="sng">
            <a:solidFill>
              <a:srgbClr val="FF0000"/>
            </a:solidFill>
            <a:prstDash val="solid"/>
            <a:round/>
            <a:headEnd type="none" w="med" len="med"/>
            <a:tailEnd type="none" w="med" len="med"/>
          </a:ln>
        </p:spPr>
      </p:cxnSp>
      <p:pic>
        <p:nvPicPr>
          <p:cNvPr id="570" name="Google Shape;570;p76"/>
          <p:cNvPicPr preferRelativeResize="0"/>
          <p:nvPr/>
        </p:nvPicPr>
        <p:blipFill>
          <a:blip r:embed="rId4">
            <a:alphaModFix/>
          </a:blip>
          <a:stretch>
            <a:fillRect/>
          </a:stretch>
        </p:blipFill>
        <p:spPr>
          <a:xfrm>
            <a:off x="3754639" y="2003650"/>
            <a:ext cx="1856325" cy="2483550"/>
          </a:xfrm>
          <a:prstGeom prst="rect">
            <a:avLst/>
          </a:prstGeom>
          <a:noFill/>
          <a:ln>
            <a:noFill/>
          </a:ln>
        </p:spPr>
      </p:pic>
      <p:cxnSp>
        <p:nvCxnSpPr>
          <p:cNvPr id="571" name="Google Shape;571;p76"/>
          <p:cNvCxnSpPr/>
          <p:nvPr/>
        </p:nvCxnSpPr>
        <p:spPr>
          <a:xfrm rot="10800000" flipH="1">
            <a:off x="4476825" y="2506250"/>
            <a:ext cx="837600" cy="199800"/>
          </a:xfrm>
          <a:prstGeom prst="straightConnector1">
            <a:avLst/>
          </a:prstGeom>
          <a:noFill/>
          <a:ln w="9525" cap="flat" cmpd="sng">
            <a:solidFill>
              <a:srgbClr val="FF0000"/>
            </a:solidFill>
            <a:prstDash val="solid"/>
            <a:round/>
            <a:headEnd type="none" w="med" len="med"/>
            <a:tailEnd type="none" w="med" len="med"/>
          </a:ln>
        </p:spPr>
      </p:cxnSp>
      <p:sp>
        <p:nvSpPr>
          <p:cNvPr id="572" name="Google Shape;572;p76"/>
          <p:cNvSpPr/>
          <p:nvPr/>
        </p:nvSpPr>
        <p:spPr>
          <a:xfrm>
            <a:off x="4705425" y="2572613"/>
            <a:ext cx="162300" cy="121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573" name="Google Shape;573;p76"/>
          <p:cNvPicPr preferRelativeResize="0"/>
          <p:nvPr/>
        </p:nvPicPr>
        <p:blipFill>
          <a:blip r:embed="rId5">
            <a:alphaModFix/>
          </a:blip>
          <a:stretch>
            <a:fillRect/>
          </a:stretch>
        </p:blipFill>
        <p:spPr>
          <a:xfrm>
            <a:off x="6093625" y="2572637"/>
            <a:ext cx="2763674" cy="1495951"/>
          </a:xfrm>
          <a:prstGeom prst="rect">
            <a:avLst/>
          </a:prstGeom>
          <a:noFill/>
          <a:ln>
            <a:noFill/>
          </a:ln>
        </p:spPr>
      </p:pic>
      <p:sp>
        <p:nvSpPr>
          <p:cNvPr id="574" name="Google Shape;574;p76"/>
          <p:cNvSpPr txBox="1"/>
          <p:nvPr/>
        </p:nvSpPr>
        <p:spPr>
          <a:xfrm>
            <a:off x="6093625" y="1223694"/>
            <a:ext cx="2734800" cy="89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100">
                <a:solidFill>
                  <a:schemeClr val="dk1"/>
                </a:solidFill>
              </a:rPr>
              <a:t>Upper</a:t>
            </a:r>
            <a:r>
              <a:rPr lang="en-GB" sz="1100">
                <a:solidFill>
                  <a:srgbClr val="FF0000"/>
                </a:solidFill>
              </a:rPr>
              <a:t> </a:t>
            </a:r>
            <a:r>
              <a:rPr lang="en-GB" sz="1100"/>
              <a:t> - PoC and CoG of the flyer not above the head of S.B</a:t>
            </a:r>
            <a:endParaRPr sz="1100"/>
          </a:p>
          <a:p>
            <a:pPr marL="0" lvl="0" indent="0" algn="ctr" rtl="0">
              <a:spcBef>
                <a:spcPts val="0"/>
              </a:spcBef>
              <a:spcAft>
                <a:spcPts val="0"/>
              </a:spcAft>
              <a:buNone/>
            </a:pPr>
            <a:r>
              <a:rPr lang="en-GB" sz="1100">
                <a:solidFill>
                  <a:srgbClr val="FF0000"/>
                </a:solidFill>
              </a:rPr>
              <a:t>Aerial </a:t>
            </a:r>
            <a:r>
              <a:rPr lang="en-GB" sz="1100">
                <a:solidFill>
                  <a:schemeClr val="dk1"/>
                </a:solidFill>
              </a:rPr>
              <a:t> - PoC and CoG of the flyer not above the head of S.B</a:t>
            </a:r>
            <a:endParaRPr sz="1100"/>
          </a:p>
        </p:txBody>
      </p:sp>
      <p:cxnSp>
        <p:nvCxnSpPr>
          <p:cNvPr id="575" name="Google Shape;575;p76"/>
          <p:cNvCxnSpPr/>
          <p:nvPr/>
        </p:nvCxnSpPr>
        <p:spPr>
          <a:xfrm>
            <a:off x="6712175" y="3593575"/>
            <a:ext cx="1537500" cy="18900"/>
          </a:xfrm>
          <a:prstGeom prst="straightConnector1">
            <a:avLst/>
          </a:prstGeom>
          <a:noFill/>
          <a:ln w="9525" cap="flat" cmpd="sng">
            <a:solidFill>
              <a:srgbClr val="FF0000"/>
            </a:solidFill>
            <a:prstDash val="solid"/>
            <a:round/>
            <a:headEnd type="none" w="med" len="med"/>
            <a:tailEnd type="none" w="med" len="med"/>
          </a:ln>
        </p:spPr>
      </p:cxnSp>
      <p:sp>
        <p:nvSpPr>
          <p:cNvPr id="576" name="Google Shape;576;p76"/>
          <p:cNvSpPr/>
          <p:nvPr/>
        </p:nvSpPr>
        <p:spPr>
          <a:xfrm>
            <a:off x="7338950" y="3440513"/>
            <a:ext cx="162300" cy="121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7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7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77"/>
          <p:cNvSpPr txBox="1">
            <a:spLocks noGrp="1"/>
          </p:cNvSpPr>
          <p:nvPr>
            <p:ph type="title"/>
          </p:nvPr>
        </p:nvSpPr>
        <p:spPr>
          <a:xfrm>
            <a:off x="311700" y="445025"/>
            <a:ext cx="8520600" cy="633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ct val="40740"/>
              <a:buFont typeface="Arial"/>
              <a:buNone/>
            </a:pPr>
            <a:r>
              <a:rPr lang="en-GB"/>
              <a:t>C2 - </a:t>
            </a:r>
            <a:r>
              <a:rPr lang="en-GB" b="1"/>
              <a:t>LEVELS -</a:t>
            </a:r>
            <a:r>
              <a:rPr lang="en-GB"/>
              <a:t>  </a:t>
            </a:r>
            <a:r>
              <a:rPr lang="en-GB" b="1"/>
              <a:t>Squad/Pas de Deux</a:t>
            </a:r>
            <a:endParaRPr sz="2700" b="1"/>
          </a:p>
          <a:p>
            <a:pPr marL="0" lvl="0" indent="0" algn="l" rtl="0">
              <a:spcBef>
                <a:spcPts val="0"/>
              </a:spcBef>
              <a:spcAft>
                <a:spcPts val="0"/>
              </a:spcAft>
              <a:buNone/>
            </a:pPr>
            <a:endParaRPr/>
          </a:p>
        </p:txBody>
      </p:sp>
      <p:sp>
        <p:nvSpPr>
          <p:cNvPr id="583" name="Google Shape;583;p7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34</a:t>
            </a:fld>
            <a:endParaRPr/>
          </a:p>
        </p:txBody>
      </p:sp>
      <p:sp>
        <p:nvSpPr>
          <p:cNvPr id="584" name="Google Shape;584;p77"/>
          <p:cNvSpPr txBox="1"/>
          <p:nvPr/>
        </p:nvSpPr>
        <p:spPr>
          <a:xfrm>
            <a:off x="450300" y="1198800"/>
            <a:ext cx="7033200" cy="7080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rgbClr val="434343"/>
              </a:buClr>
              <a:buSzPts val="2000"/>
              <a:buChar char="●"/>
            </a:pPr>
            <a:r>
              <a:rPr lang="en-GB" sz="2000" b="1">
                <a:solidFill>
                  <a:srgbClr val="434343"/>
                </a:solidFill>
              </a:rPr>
              <a:t>Video with Levels examples</a:t>
            </a:r>
            <a:endParaRPr sz="1500">
              <a:solidFill>
                <a:srgbClr val="434343"/>
              </a:solidFill>
            </a:endParaRPr>
          </a:p>
          <a:p>
            <a:pPr marL="0" lvl="0" indent="0" algn="l" rtl="0">
              <a:spcBef>
                <a:spcPts val="0"/>
              </a:spcBef>
              <a:spcAft>
                <a:spcPts val="0"/>
              </a:spcAft>
              <a:buNone/>
            </a:pPr>
            <a:endParaRPr/>
          </a:p>
        </p:txBody>
      </p:sp>
      <p:pic>
        <p:nvPicPr>
          <p:cNvPr id="585" name="Google Shape;585;p77" title="C2-Levels">
            <a:hlinkClick r:id="rId3"/>
          </p:cNvPr>
          <p:cNvPicPr preferRelativeResize="0"/>
          <p:nvPr/>
        </p:nvPicPr>
        <p:blipFill>
          <a:blip r:embed="rId4">
            <a:alphaModFix/>
          </a:blip>
          <a:stretch>
            <a:fillRect/>
          </a:stretch>
        </p:blipFill>
        <p:spPr>
          <a:xfrm>
            <a:off x="2293650" y="1781175"/>
            <a:ext cx="4643925" cy="2612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5"/>
                                        </p:tgtEl>
                                        <p:attrNameLst>
                                          <p:attrName>style.visibility</p:attrName>
                                        </p:attrNameLst>
                                      </p:cBhvr>
                                      <p:to>
                                        <p:strVal val="visible"/>
                                      </p:to>
                                    </p:set>
                                    <p:animEffect transition="in" filter="fade">
                                      <p:cBhvr>
                                        <p:cTn id="7" dur="1000"/>
                                        <p:tgtEl>
                                          <p:spTgt spid="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91"/>
          <p:cNvSpPr txBox="1">
            <a:spLocks noGrp="1"/>
          </p:cNvSpPr>
          <p:nvPr>
            <p:ph type="title"/>
          </p:nvPr>
        </p:nvSpPr>
        <p:spPr>
          <a:xfrm>
            <a:off x="311700" y="445025"/>
            <a:ext cx="8520600" cy="633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C2 - Participation </a:t>
            </a:r>
            <a:r>
              <a:rPr lang="en-GB" b="1"/>
              <a:t>in</a:t>
            </a:r>
            <a:r>
              <a:rPr lang="en-GB" b="1">
                <a:solidFill>
                  <a:srgbClr val="FF7D1E"/>
                </a:solidFill>
              </a:rPr>
              <a:t> </a:t>
            </a:r>
            <a:r>
              <a:rPr lang="en-GB" b="1"/>
              <a:t>ROLES</a:t>
            </a:r>
            <a:r>
              <a:rPr lang="en-GB"/>
              <a:t> and Artistic Involvement</a:t>
            </a:r>
            <a:endParaRPr sz="2255"/>
          </a:p>
        </p:txBody>
      </p:sp>
      <p:sp>
        <p:nvSpPr>
          <p:cNvPr id="729" name="Google Shape;729;p9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35</a:t>
            </a:fld>
            <a:endParaRPr/>
          </a:p>
        </p:txBody>
      </p:sp>
      <p:sp>
        <p:nvSpPr>
          <p:cNvPr id="730" name="Google Shape;730;p91"/>
          <p:cNvSpPr txBox="1"/>
          <p:nvPr/>
        </p:nvSpPr>
        <p:spPr>
          <a:xfrm>
            <a:off x="450300" y="1198800"/>
            <a:ext cx="7033200" cy="7080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rgbClr val="434343"/>
              </a:buClr>
              <a:buSzPts val="2000"/>
              <a:buChar char="●"/>
            </a:pPr>
            <a:r>
              <a:rPr lang="en-GB" sz="2000" b="1">
                <a:solidFill>
                  <a:srgbClr val="434343"/>
                </a:solidFill>
              </a:rPr>
              <a:t>Reference scores Pas de Deux</a:t>
            </a:r>
            <a:endParaRPr sz="1500">
              <a:solidFill>
                <a:srgbClr val="434343"/>
              </a:solidFill>
            </a:endParaRPr>
          </a:p>
          <a:p>
            <a:pPr marL="0" lvl="0" indent="0" algn="l" rtl="0">
              <a:spcBef>
                <a:spcPts val="0"/>
              </a:spcBef>
              <a:spcAft>
                <a:spcPts val="0"/>
              </a:spcAft>
              <a:buNone/>
            </a:pPr>
            <a:endParaRPr/>
          </a:p>
        </p:txBody>
      </p:sp>
      <p:pic>
        <p:nvPicPr>
          <p:cNvPr id="731" name="Google Shape;731;p91" title="C2 - Pd2">
            <a:hlinkClick r:id="rId3"/>
          </p:cNvPr>
          <p:cNvPicPr preferRelativeResize="0"/>
          <p:nvPr/>
        </p:nvPicPr>
        <p:blipFill>
          <a:blip r:embed="rId4">
            <a:alphaModFix/>
          </a:blip>
          <a:stretch>
            <a:fillRect/>
          </a:stretch>
        </p:blipFill>
        <p:spPr>
          <a:xfrm>
            <a:off x="2072739" y="1748575"/>
            <a:ext cx="4998525" cy="28116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1"/>
                                        </p:tgtEl>
                                        <p:attrNameLst>
                                          <p:attrName>style.visibility</p:attrName>
                                        </p:attrNameLst>
                                      </p:cBhvr>
                                      <p:to>
                                        <p:strVal val="visible"/>
                                      </p:to>
                                    </p:set>
                                    <p:animEffect transition="in" filter="fade">
                                      <p:cBhvr>
                                        <p:cTn id="7" dur="1000"/>
                                        <p:tgtEl>
                                          <p:spTgt spid="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92"/>
          <p:cNvSpPr txBox="1">
            <a:spLocks noGrp="1"/>
          </p:cNvSpPr>
          <p:nvPr>
            <p:ph type="title"/>
          </p:nvPr>
        </p:nvSpPr>
        <p:spPr>
          <a:xfrm>
            <a:off x="103350" y="445050"/>
            <a:ext cx="9040800" cy="633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C2 - </a:t>
            </a:r>
            <a:r>
              <a:rPr lang="en-GB" sz="2688"/>
              <a:t>Participation </a:t>
            </a:r>
            <a:r>
              <a:rPr lang="en-GB" sz="2688" b="1"/>
              <a:t>of VAULTERS</a:t>
            </a:r>
            <a:r>
              <a:rPr lang="en-GB" sz="2688"/>
              <a:t>, Roles and Artistic Involvement</a:t>
            </a:r>
            <a:endParaRPr sz="2255"/>
          </a:p>
        </p:txBody>
      </p:sp>
      <p:sp>
        <p:nvSpPr>
          <p:cNvPr id="738" name="Google Shape;738;p9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36</a:t>
            </a:fld>
            <a:endParaRPr/>
          </a:p>
        </p:txBody>
      </p:sp>
      <p:sp>
        <p:nvSpPr>
          <p:cNvPr id="739" name="Google Shape;739;p92"/>
          <p:cNvSpPr txBox="1"/>
          <p:nvPr/>
        </p:nvSpPr>
        <p:spPr>
          <a:xfrm>
            <a:off x="450300" y="1198800"/>
            <a:ext cx="7033200" cy="6771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rgbClr val="434343"/>
              </a:buClr>
              <a:buSzPts val="2000"/>
              <a:buChar char="●"/>
            </a:pPr>
            <a:r>
              <a:rPr lang="en-GB" sz="2000" b="1">
                <a:solidFill>
                  <a:srgbClr val="434343"/>
                </a:solidFill>
              </a:rPr>
              <a:t>Scores test for Squad</a:t>
            </a:r>
            <a:br>
              <a:rPr lang="en-GB" sz="2000" b="1">
                <a:solidFill>
                  <a:srgbClr val="434343"/>
                </a:solidFill>
              </a:rPr>
            </a:br>
            <a:r>
              <a:rPr lang="en-GB" sz="1200">
                <a:solidFill>
                  <a:srgbClr val="434343"/>
                </a:solidFill>
              </a:rPr>
              <a:t>Same criteria as for PDD. We need to </a:t>
            </a:r>
            <a:r>
              <a:rPr lang="en-GB" sz="1200" b="1">
                <a:solidFill>
                  <a:srgbClr val="434343"/>
                </a:solidFill>
              </a:rPr>
              <a:t>observe</a:t>
            </a:r>
            <a:r>
              <a:rPr lang="en-GB" sz="1200">
                <a:solidFill>
                  <a:srgbClr val="434343"/>
                </a:solidFill>
              </a:rPr>
              <a:t> also participation of vaulters.  </a:t>
            </a:r>
            <a:endParaRPr sz="600"/>
          </a:p>
        </p:txBody>
      </p:sp>
      <p:pic>
        <p:nvPicPr>
          <p:cNvPr id="740" name="Google Shape;740;p92" title="C2- Squad participation Scoring Test">
            <a:hlinkClick r:id="rId3"/>
          </p:cNvPr>
          <p:cNvPicPr preferRelativeResize="0"/>
          <p:nvPr/>
        </p:nvPicPr>
        <p:blipFill>
          <a:blip r:embed="rId4">
            <a:alphaModFix/>
          </a:blip>
          <a:stretch>
            <a:fillRect/>
          </a:stretch>
        </p:blipFill>
        <p:spPr>
          <a:xfrm>
            <a:off x="2112813" y="1875900"/>
            <a:ext cx="4768975" cy="2682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0"/>
                                        </p:tgtEl>
                                        <p:attrNameLst>
                                          <p:attrName>style.visibility</p:attrName>
                                        </p:attrNameLst>
                                      </p:cBhvr>
                                      <p:to>
                                        <p:strVal val="visible"/>
                                      </p:to>
                                    </p:set>
                                    <p:animEffect transition="in" filter="fade">
                                      <p:cBhvr>
                                        <p:cTn id="7" dur="1000"/>
                                        <p:tgtEl>
                                          <p:spTgt spid="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93"/>
          <p:cNvSpPr txBox="1">
            <a:spLocks noGrp="1"/>
          </p:cNvSpPr>
          <p:nvPr>
            <p:ph type="body" idx="1"/>
          </p:nvPr>
        </p:nvSpPr>
        <p:spPr>
          <a:xfrm>
            <a:off x="0" y="473800"/>
            <a:ext cx="9144000" cy="4284300"/>
          </a:xfrm>
          <a:prstGeom prst="rect">
            <a:avLst/>
          </a:prstGeom>
          <a:noFill/>
          <a:ln>
            <a:noFill/>
          </a:ln>
        </p:spPr>
        <p:txBody>
          <a:bodyPr spcFirstLastPara="1" wrap="square" lIns="180000" tIns="655200" rIns="180000" bIns="655200" anchor="ctr" anchorCtr="0">
            <a:normAutofit fontScale="25000" lnSpcReduction="20000"/>
          </a:bodyPr>
          <a:lstStyle/>
          <a:p>
            <a:pPr marL="0" lvl="0" indent="0" algn="ctr" rtl="0">
              <a:lnSpc>
                <a:spcPct val="135000"/>
              </a:lnSpc>
              <a:spcBef>
                <a:spcPts val="0"/>
              </a:spcBef>
              <a:spcAft>
                <a:spcPts val="0"/>
              </a:spcAft>
              <a:buSzPct val="156000"/>
              <a:buNone/>
            </a:pPr>
            <a:endParaRPr sz="4000"/>
          </a:p>
          <a:p>
            <a:pPr marL="0" lvl="0" indent="0" algn="ctr" rtl="0">
              <a:lnSpc>
                <a:spcPct val="135000"/>
              </a:lnSpc>
              <a:spcBef>
                <a:spcPts val="1200"/>
              </a:spcBef>
              <a:spcAft>
                <a:spcPts val="0"/>
              </a:spcAft>
              <a:buSzPct val="39000"/>
              <a:buNone/>
            </a:pPr>
            <a:br>
              <a:rPr lang="en-GB" sz="16000"/>
            </a:br>
            <a:r>
              <a:rPr lang="en-GB" sz="14000"/>
              <a:t>Unity of Composition - C3 </a:t>
            </a:r>
            <a:endParaRPr sz="14000"/>
          </a:p>
          <a:p>
            <a:pPr marL="0" lvl="0" indent="0" algn="ctr" rtl="0">
              <a:lnSpc>
                <a:spcPct val="135000"/>
              </a:lnSpc>
              <a:spcBef>
                <a:spcPts val="1200"/>
              </a:spcBef>
              <a:spcAft>
                <a:spcPts val="0"/>
              </a:spcAft>
              <a:buSzPct val="44571"/>
              <a:buNone/>
            </a:pPr>
            <a:r>
              <a:rPr lang="en-GB" sz="14000"/>
              <a:t>Individuals/Squads/Pas de deux</a:t>
            </a:r>
            <a:endParaRPr sz="14000"/>
          </a:p>
          <a:p>
            <a:pPr marL="0" lvl="0" indent="0" algn="ctr" rtl="0">
              <a:lnSpc>
                <a:spcPct val="135000"/>
              </a:lnSpc>
              <a:spcBef>
                <a:spcPts val="1200"/>
              </a:spcBef>
              <a:spcAft>
                <a:spcPts val="0"/>
              </a:spcAft>
              <a:buSzPct val="78000"/>
              <a:buNone/>
            </a:pPr>
            <a:br>
              <a:rPr lang="en-GB" sz="8000">
                <a:solidFill>
                  <a:schemeClr val="lt1"/>
                </a:solidFill>
              </a:rPr>
            </a:br>
            <a:endParaRPr sz="8000">
              <a:solidFill>
                <a:schemeClr val="lt1"/>
              </a:solidFill>
            </a:endParaRPr>
          </a:p>
          <a:p>
            <a:pPr marL="0" lvl="0" indent="0" algn="ctr" rtl="0">
              <a:lnSpc>
                <a:spcPct val="135000"/>
              </a:lnSpc>
              <a:spcBef>
                <a:spcPts val="1200"/>
              </a:spcBef>
              <a:spcAft>
                <a:spcPts val="0"/>
              </a:spcAft>
              <a:buSzPct val="78000"/>
              <a:buNone/>
            </a:pPr>
            <a:endParaRPr sz="8000">
              <a:solidFill>
                <a:schemeClr val="lt1"/>
              </a:solidFill>
            </a:endParaRPr>
          </a:p>
          <a:p>
            <a:pPr marL="0" lvl="0" indent="0" algn="ctr" rtl="0">
              <a:lnSpc>
                <a:spcPct val="135000"/>
              </a:lnSpc>
              <a:spcBef>
                <a:spcPts val="1200"/>
              </a:spcBef>
              <a:spcAft>
                <a:spcPts val="0"/>
              </a:spcAft>
              <a:buSzPct val="124800"/>
              <a:buNone/>
            </a:pPr>
            <a:endParaRPr sz="5000">
              <a:solidFill>
                <a:schemeClr val="lt1"/>
              </a:solidFill>
            </a:endParaRPr>
          </a:p>
          <a:p>
            <a:pPr marL="0" lvl="0" indent="0" algn="ctr" rtl="0">
              <a:lnSpc>
                <a:spcPct val="135000"/>
              </a:lnSpc>
              <a:spcBef>
                <a:spcPts val="1200"/>
              </a:spcBef>
              <a:spcAft>
                <a:spcPts val="1200"/>
              </a:spcAft>
              <a:buSzPct val="249600"/>
              <a:buNone/>
            </a:pPr>
            <a:endParaRPr sz="2500"/>
          </a:p>
        </p:txBody>
      </p:sp>
      <p:sp>
        <p:nvSpPr>
          <p:cNvPr id="746" name="Google Shape;746;p93"/>
          <p:cNvSpPr/>
          <p:nvPr/>
        </p:nvSpPr>
        <p:spPr>
          <a:xfrm>
            <a:off x="4083975" y="501700"/>
            <a:ext cx="1318800" cy="694200"/>
          </a:xfrm>
          <a:prstGeom prst="rect">
            <a:avLst/>
          </a:prstGeom>
          <a:solidFill>
            <a:srgbClr val="4B0A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7" name="Google Shape;747;p93"/>
          <p:cNvSpPr/>
          <p:nvPr/>
        </p:nvSpPr>
        <p:spPr>
          <a:xfrm>
            <a:off x="3784050" y="3570275"/>
            <a:ext cx="1575900" cy="1020900"/>
          </a:xfrm>
          <a:prstGeom prst="rect">
            <a:avLst/>
          </a:prstGeom>
          <a:solidFill>
            <a:srgbClr val="4B0A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94"/>
          <p:cNvSpPr txBox="1">
            <a:spLocks noGrp="1"/>
          </p:cNvSpPr>
          <p:nvPr>
            <p:ph type="title"/>
          </p:nvPr>
        </p:nvSpPr>
        <p:spPr>
          <a:xfrm>
            <a:off x="2682425" y="1028075"/>
            <a:ext cx="4406700" cy="256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5400"/>
              <a:t>CURRENT</a:t>
            </a:r>
            <a:endParaRPr sz="5400"/>
          </a:p>
          <a:p>
            <a:pPr marL="0" lvl="0" indent="0" algn="ctr" rtl="0">
              <a:lnSpc>
                <a:spcPct val="100000"/>
              </a:lnSpc>
              <a:spcBef>
                <a:spcPts val="0"/>
              </a:spcBef>
              <a:spcAft>
                <a:spcPts val="0"/>
              </a:spcAft>
              <a:buSzPts val="2800"/>
              <a:buNone/>
            </a:pPr>
            <a:r>
              <a:rPr lang="en-GB" sz="5400"/>
              <a:t>GUIDELINES</a:t>
            </a:r>
            <a:endParaRPr sz="5400"/>
          </a:p>
          <a:p>
            <a:pPr marL="0" lvl="0" indent="0" algn="ctr" rtl="0">
              <a:lnSpc>
                <a:spcPct val="100000"/>
              </a:lnSpc>
              <a:spcBef>
                <a:spcPts val="0"/>
              </a:spcBef>
              <a:spcAft>
                <a:spcPts val="0"/>
              </a:spcAft>
              <a:buSzPts val="2800"/>
              <a:buNone/>
            </a:pPr>
            <a:r>
              <a:rPr lang="en-GB" sz="5400">
                <a:solidFill>
                  <a:schemeClr val="dk1"/>
                </a:solidFill>
                <a:latin typeface="Arial"/>
                <a:ea typeface="Arial"/>
                <a:cs typeface="Arial"/>
                <a:sym typeface="Arial"/>
              </a:rPr>
              <a:t>2023</a:t>
            </a:r>
            <a:endParaRPr/>
          </a:p>
        </p:txBody>
      </p:sp>
      <p:sp>
        <p:nvSpPr>
          <p:cNvPr id="754" name="Google Shape;754;p9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GB"/>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95"/>
          <p:cNvSpPr txBox="1">
            <a:spLocks noGrp="1"/>
          </p:cNvSpPr>
          <p:nvPr>
            <p:ph type="title"/>
          </p:nvPr>
        </p:nvSpPr>
        <p:spPr>
          <a:xfrm>
            <a:off x="217200" y="452850"/>
            <a:ext cx="8709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t>C3- Unity of Composition &amp; Complexity 2023 </a:t>
            </a:r>
            <a:endParaRPr/>
          </a:p>
        </p:txBody>
      </p:sp>
      <p:sp>
        <p:nvSpPr>
          <p:cNvPr id="760" name="Google Shape;760;p95"/>
          <p:cNvSpPr txBox="1">
            <a:spLocks noGrp="1"/>
          </p:cNvSpPr>
          <p:nvPr>
            <p:ph type="body" idx="1"/>
          </p:nvPr>
        </p:nvSpPr>
        <p:spPr>
          <a:xfrm>
            <a:off x="311700" y="13009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GB"/>
              <a:t>Guidelines page 86</a:t>
            </a:r>
            <a:endParaRPr/>
          </a:p>
        </p:txBody>
      </p:sp>
      <p:sp>
        <p:nvSpPr>
          <p:cNvPr id="761" name="Google Shape;761;p9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GB"/>
              <a:t>39</a:t>
            </a:fld>
            <a:endParaRPr/>
          </a:p>
        </p:txBody>
      </p:sp>
      <p:pic>
        <p:nvPicPr>
          <p:cNvPr id="762" name="Google Shape;762;p95"/>
          <p:cNvPicPr preferRelativeResize="0"/>
          <p:nvPr/>
        </p:nvPicPr>
        <p:blipFill rotWithShape="1">
          <a:blip r:embed="rId3">
            <a:alphaModFix/>
          </a:blip>
          <a:srcRect/>
          <a:stretch/>
        </p:blipFill>
        <p:spPr>
          <a:xfrm>
            <a:off x="217200" y="1822550"/>
            <a:ext cx="6324025" cy="2147181"/>
          </a:xfrm>
          <a:prstGeom prst="rect">
            <a:avLst/>
          </a:prstGeom>
          <a:noFill/>
          <a:ln>
            <a:noFill/>
          </a:ln>
        </p:spPr>
      </p:pic>
      <p:pic>
        <p:nvPicPr>
          <p:cNvPr id="763" name="Google Shape;763;p95"/>
          <p:cNvPicPr preferRelativeResize="0"/>
          <p:nvPr/>
        </p:nvPicPr>
        <p:blipFill rotWithShape="1">
          <a:blip r:embed="rId4">
            <a:alphaModFix/>
          </a:blip>
          <a:srcRect/>
          <a:stretch/>
        </p:blipFill>
        <p:spPr>
          <a:xfrm>
            <a:off x="6153625" y="1754600"/>
            <a:ext cx="2741325" cy="2509150"/>
          </a:xfrm>
          <a:prstGeom prst="rect">
            <a:avLst/>
          </a:prstGeom>
          <a:noFill/>
          <a:ln>
            <a:noFill/>
          </a:ln>
        </p:spPr>
      </p:pic>
      <p:sp>
        <p:nvSpPr>
          <p:cNvPr id="764" name="Google Shape;764;p95"/>
          <p:cNvSpPr txBox="1"/>
          <p:nvPr/>
        </p:nvSpPr>
        <p:spPr>
          <a:xfrm>
            <a:off x="6124450" y="1417225"/>
            <a:ext cx="2919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a:solidFill>
                  <a:srgbClr val="38761D"/>
                </a:solidFill>
              </a:rPr>
              <a:t>Scoresheets -  </a:t>
            </a:r>
            <a:r>
              <a:rPr lang="en-GB" sz="1200" b="0" i="0" u="none" strike="noStrike" cap="none">
                <a:solidFill>
                  <a:srgbClr val="38761D"/>
                </a:solidFill>
                <a:latin typeface="Arial"/>
                <a:ea typeface="Arial"/>
                <a:cs typeface="Arial"/>
                <a:sym typeface="Arial"/>
              </a:rPr>
              <a:t>Pas de Deux test 1 &amp; 2 </a:t>
            </a:r>
            <a:endParaRPr>
              <a:solidFill>
                <a:srgbClr val="38761D"/>
              </a:solidFill>
            </a:endParaRPr>
          </a:p>
        </p:txBody>
      </p:sp>
      <p:cxnSp>
        <p:nvCxnSpPr>
          <p:cNvPr id="765" name="Google Shape;765;p95"/>
          <p:cNvCxnSpPr/>
          <p:nvPr/>
        </p:nvCxnSpPr>
        <p:spPr>
          <a:xfrm rot="10800000" flipH="1">
            <a:off x="7293400" y="2599825"/>
            <a:ext cx="581100" cy="6300"/>
          </a:xfrm>
          <a:prstGeom prst="straightConnector1">
            <a:avLst/>
          </a:prstGeom>
          <a:noFill/>
          <a:ln w="9525" cap="flat" cmpd="sng">
            <a:solidFill>
              <a:srgbClr val="FF0000"/>
            </a:solidFill>
            <a:prstDash val="solid"/>
            <a:round/>
            <a:headEnd type="none" w="med" len="med"/>
            <a:tailEnd type="none" w="med" len="med"/>
          </a:ln>
        </p:spPr>
      </p:cxnSp>
      <p:cxnSp>
        <p:nvCxnSpPr>
          <p:cNvPr id="766" name="Google Shape;766;p95"/>
          <p:cNvCxnSpPr/>
          <p:nvPr/>
        </p:nvCxnSpPr>
        <p:spPr>
          <a:xfrm rot="10800000" flipH="1">
            <a:off x="8152025" y="2593525"/>
            <a:ext cx="422700" cy="12600"/>
          </a:xfrm>
          <a:prstGeom prst="straightConnector1">
            <a:avLst/>
          </a:prstGeom>
          <a:noFill/>
          <a:ln w="9525" cap="flat" cmpd="sng">
            <a:solidFill>
              <a:srgbClr val="FF0000"/>
            </a:solidFill>
            <a:prstDash val="solid"/>
            <a:round/>
            <a:headEnd type="none" w="med" len="med"/>
            <a:tailEnd type="none" w="med" len="med"/>
          </a:ln>
        </p:spPr>
      </p:cxnSp>
      <p:cxnSp>
        <p:nvCxnSpPr>
          <p:cNvPr id="767" name="Google Shape;767;p95"/>
          <p:cNvCxnSpPr/>
          <p:nvPr/>
        </p:nvCxnSpPr>
        <p:spPr>
          <a:xfrm rot="10800000" flipH="1">
            <a:off x="8285675" y="3360850"/>
            <a:ext cx="581100" cy="6300"/>
          </a:xfrm>
          <a:prstGeom prst="straightConnector1">
            <a:avLst/>
          </a:prstGeom>
          <a:noFill/>
          <a:ln w="9525" cap="flat" cmpd="sng">
            <a:solidFill>
              <a:srgbClr val="FF0000"/>
            </a:solidFill>
            <a:prstDash val="solid"/>
            <a:round/>
            <a:headEnd type="none" w="med" len="med"/>
            <a:tailEnd type="none" w="med" len="med"/>
          </a:ln>
        </p:spPr>
      </p:cxnSp>
      <p:cxnSp>
        <p:nvCxnSpPr>
          <p:cNvPr id="768" name="Google Shape;768;p95"/>
          <p:cNvCxnSpPr/>
          <p:nvPr/>
        </p:nvCxnSpPr>
        <p:spPr>
          <a:xfrm rot="10800000" flipH="1">
            <a:off x="6541225" y="3482000"/>
            <a:ext cx="581100" cy="6300"/>
          </a:xfrm>
          <a:prstGeom prst="straightConnector1">
            <a:avLst/>
          </a:prstGeom>
          <a:noFill/>
          <a:ln w="9525" cap="flat" cmpd="sng">
            <a:solidFill>
              <a:srgbClr val="FF0000"/>
            </a:solidFill>
            <a:prstDash val="solid"/>
            <a:round/>
            <a:headEnd type="none" w="med" len="med"/>
            <a:tailEnd type="none" w="med" len="med"/>
          </a:ln>
        </p:spPr>
      </p:cxnSp>
      <p:cxnSp>
        <p:nvCxnSpPr>
          <p:cNvPr id="769" name="Google Shape;769;p95"/>
          <p:cNvCxnSpPr/>
          <p:nvPr/>
        </p:nvCxnSpPr>
        <p:spPr>
          <a:xfrm rot="10800000" flipH="1">
            <a:off x="6603075" y="2790700"/>
            <a:ext cx="581100" cy="6300"/>
          </a:xfrm>
          <a:prstGeom prst="straightConnector1">
            <a:avLst/>
          </a:prstGeom>
          <a:noFill/>
          <a:ln w="9525" cap="flat" cmpd="sng">
            <a:solidFill>
              <a:srgbClr val="FF0000"/>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0DF43-0CCF-7A87-227A-8BFECF94EC96}"/>
              </a:ext>
            </a:extLst>
          </p:cNvPr>
          <p:cNvSpPr>
            <a:spLocks noGrp="1"/>
          </p:cNvSpPr>
          <p:nvPr>
            <p:ph type="title"/>
          </p:nvPr>
        </p:nvSpPr>
        <p:spPr/>
        <p:txBody>
          <a:bodyPr>
            <a:normAutofit fontScale="90000"/>
          </a:bodyPr>
          <a:lstStyle/>
          <a:p>
            <a:r>
              <a:rPr lang="en-GB" sz="2800" dirty="0"/>
              <a:t>2024 </a:t>
            </a:r>
            <a:r>
              <a:rPr lang="en-GB" sz="2800" dirty="0" err="1"/>
              <a:t>Smernice</a:t>
            </a:r>
            <a:r>
              <a:rPr lang="en-GB" sz="2800" dirty="0"/>
              <a:t> – </a:t>
            </a:r>
            <a:r>
              <a:rPr lang="en-GB" sz="2800" dirty="0" err="1"/>
              <a:t>Voľná</a:t>
            </a:r>
            <a:r>
              <a:rPr lang="en-GB" sz="2800" dirty="0"/>
              <a:t> </a:t>
            </a:r>
            <a:r>
              <a:rPr lang="en-GB" sz="2800" dirty="0" err="1"/>
              <a:t>zostava</a:t>
            </a:r>
            <a:r>
              <a:rPr lang="en-GB" sz="2800" dirty="0"/>
              <a:t> - %</a:t>
            </a:r>
            <a:br>
              <a:rPr lang="en-GB" sz="2800" dirty="0"/>
            </a:br>
            <a:endParaRPr lang="en-GB" dirty="0">
              <a:solidFill>
                <a:srgbClr val="FF0000"/>
              </a:solidFill>
            </a:endParaRPr>
          </a:p>
        </p:txBody>
      </p:sp>
      <p:sp>
        <p:nvSpPr>
          <p:cNvPr id="3" name="Text Placeholder 2">
            <a:extLst>
              <a:ext uri="{FF2B5EF4-FFF2-40B4-BE49-F238E27FC236}">
                <a16:creationId xmlns:a16="http://schemas.microsoft.com/office/drawing/2014/main" id="{9FF75AF5-9DC7-8202-0E87-8E2CC1233D10}"/>
              </a:ext>
            </a:extLst>
          </p:cNvPr>
          <p:cNvSpPr>
            <a:spLocks noGrp="1"/>
          </p:cNvSpPr>
          <p:nvPr>
            <p:ph type="body" idx="1"/>
          </p:nvPr>
        </p:nvSpPr>
        <p:spPr>
          <a:xfrm>
            <a:off x="282156" y="1152474"/>
            <a:ext cx="8520600" cy="3416400"/>
          </a:xfrm>
        </p:spPr>
        <p:txBody>
          <a:bodyPr/>
          <a:lstStyle/>
          <a:p>
            <a:endParaRPr lang="en-GB" dirty="0"/>
          </a:p>
        </p:txBody>
      </p:sp>
      <p:sp>
        <p:nvSpPr>
          <p:cNvPr id="4" name="Slide Number Placeholder 3">
            <a:extLst>
              <a:ext uri="{FF2B5EF4-FFF2-40B4-BE49-F238E27FC236}">
                <a16:creationId xmlns:a16="http://schemas.microsoft.com/office/drawing/2014/main" id="{C73B3EEA-0AC3-2688-9A36-E39BAEE61B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4</a:t>
            </a:fld>
            <a:endParaRPr lang="en-GB"/>
          </a:p>
        </p:txBody>
      </p:sp>
      <p:pic>
        <p:nvPicPr>
          <p:cNvPr id="6" name="Picture 5" descr="A table with numbers and percentages&#10;&#10;Description automatically generated">
            <a:extLst>
              <a:ext uri="{FF2B5EF4-FFF2-40B4-BE49-F238E27FC236}">
                <a16:creationId xmlns:a16="http://schemas.microsoft.com/office/drawing/2014/main" id="{840C2CC4-FA9F-1447-707F-34A0706653A1}"/>
              </a:ext>
            </a:extLst>
          </p:cNvPr>
          <p:cNvPicPr>
            <a:picLocks noChangeAspect="1"/>
          </p:cNvPicPr>
          <p:nvPr/>
        </p:nvPicPr>
        <p:blipFill>
          <a:blip r:embed="rId3"/>
          <a:stretch>
            <a:fillRect/>
          </a:stretch>
        </p:blipFill>
        <p:spPr>
          <a:xfrm>
            <a:off x="338104" y="1298011"/>
            <a:ext cx="8408704" cy="3125327"/>
          </a:xfrm>
          <a:prstGeom prst="rect">
            <a:avLst/>
          </a:prstGeom>
        </p:spPr>
      </p:pic>
    </p:spTree>
    <p:extLst>
      <p:ext uri="{BB962C8B-B14F-4D97-AF65-F5344CB8AC3E}">
        <p14:creationId xmlns:p14="http://schemas.microsoft.com/office/powerpoint/2010/main" val="10920000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96"/>
          <p:cNvSpPr txBox="1">
            <a:spLocks noGrp="1"/>
          </p:cNvSpPr>
          <p:nvPr>
            <p:ph type="title"/>
          </p:nvPr>
        </p:nvSpPr>
        <p:spPr>
          <a:xfrm>
            <a:off x="2375700" y="1041875"/>
            <a:ext cx="4392600" cy="2585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5400"/>
              <a:t>GUIDELINES</a:t>
            </a:r>
            <a:endParaRPr sz="5400"/>
          </a:p>
          <a:p>
            <a:pPr marL="0" lvl="0" indent="0" algn="ctr" rtl="0">
              <a:spcBef>
                <a:spcPts val="0"/>
              </a:spcBef>
              <a:spcAft>
                <a:spcPts val="0"/>
              </a:spcAft>
              <a:buClr>
                <a:schemeClr val="dk1"/>
              </a:buClr>
              <a:buSzPts val="2800"/>
              <a:buFont typeface="Arial"/>
              <a:buNone/>
            </a:pPr>
            <a:r>
              <a:rPr lang="en-GB" sz="5400"/>
              <a:t>UPDATE</a:t>
            </a:r>
            <a:endParaRPr sz="5400"/>
          </a:p>
          <a:p>
            <a:pPr marL="0" lvl="0" indent="0" algn="ctr" rtl="0">
              <a:lnSpc>
                <a:spcPct val="100000"/>
              </a:lnSpc>
              <a:spcBef>
                <a:spcPts val="0"/>
              </a:spcBef>
              <a:spcAft>
                <a:spcPts val="0"/>
              </a:spcAft>
              <a:buSzPts val="2800"/>
              <a:buNone/>
            </a:pPr>
            <a:r>
              <a:rPr lang="en-GB" sz="5400">
                <a:solidFill>
                  <a:schemeClr val="dk1"/>
                </a:solidFill>
                <a:latin typeface="Arial"/>
                <a:ea typeface="Arial"/>
                <a:cs typeface="Arial"/>
                <a:sym typeface="Arial"/>
              </a:rPr>
              <a:t>2024</a:t>
            </a:r>
            <a:endParaRPr sz="5400">
              <a:solidFill>
                <a:schemeClr val="dk1"/>
              </a:solidFill>
              <a:latin typeface="Arial"/>
              <a:ea typeface="Arial"/>
              <a:cs typeface="Arial"/>
              <a:sym typeface="Arial"/>
            </a:endParaRPr>
          </a:p>
          <a:p>
            <a:pPr marL="0" lvl="0" indent="0" algn="l" rtl="0">
              <a:lnSpc>
                <a:spcPct val="100000"/>
              </a:lnSpc>
              <a:spcBef>
                <a:spcPts val="0"/>
              </a:spcBef>
              <a:spcAft>
                <a:spcPts val="0"/>
              </a:spcAft>
              <a:buSzPts val="2800"/>
              <a:buNone/>
            </a:pPr>
            <a:endParaRPr sz="5400">
              <a:solidFill>
                <a:srgbClr val="FF0000"/>
              </a:solidFill>
            </a:endParaRPr>
          </a:p>
        </p:txBody>
      </p:sp>
      <p:sp>
        <p:nvSpPr>
          <p:cNvPr id="776" name="Google Shape;776;p9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GB"/>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97"/>
          <p:cNvSpPr txBox="1">
            <a:spLocks noGrp="1"/>
          </p:cNvSpPr>
          <p:nvPr>
            <p:ph type="title"/>
          </p:nvPr>
        </p:nvSpPr>
        <p:spPr>
          <a:xfrm>
            <a:off x="311700" y="445025"/>
            <a:ext cx="8520600" cy="75775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111"/>
              <a:buNone/>
            </a:pPr>
            <a:r>
              <a:rPr lang="en-GB" sz="2400"/>
              <a:t>C3 - Fluidity, Control, Connection, Complexity and FoM.</a:t>
            </a:r>
            <a:endParaRPr sz="2700"/>
          </a:p>
        </p:txBody>
      </p:sp>
      <p:sp>
        <p:nvSpPr>
          <p:cNvPr id="783" name="Google Shape;783;p9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GB"/>
              <a:t>41</a:t>
            </a:fld>
            <a:endParaRPr/>
          </a:p>
        </p:txBody>
      </p:sp>
      <p:sp>
        <p:nvSpPr>
          <p:cNvPr id="784" name="Google Shape;784;p97"/>
          <p:cNvSpPr txBox="1"/>
          <p:nvPr/>
        </p:nvSpPr>
        <p:spPr>
          <a:xfrm>
            <a:off x="2979995" y="2712082"/>
            <a:ext cx="3183900" cy="1693200"/>
          </a:xfrm>
          <a:prstGeom prst="rect">
            <a:avLst/>
          </a:prstGeom>
          <a:noFill/>
          <a:ln>
            <a:noFill/>
          </a:ln>
        </p:spPr>
        <p:txBody>
          <a:bodyPr spcFirstLastPara="1" wrap="square" lIns="91425" tIns="91425" rIns="91425" bIns="91425" anchor="t" anchorCtr="0">
            <a:spAutoFit/>
          </a:bodyPr>
          <a:lstStyle/>
          <a:p>
            <a:pPr marL="457200" marR="0" lvl="0" indent="0" algn="l" rtl="0">
              <a:lnSpc>
                <a:spcPct val="100000"/>
              </a:lnSpc>
              <a:spcBef>
                <a:spcPts val="0"/>
              </a:spcBef>
              <a:spcAft>
                <a:spcPts val="0"/>
              </a:spcAft>
              <a:buClr>
                <a:srgbClr val="000000"/>
              </a:buClr>
              <a:buSzPts val="1400"/>
              <a:buFont typeface="Arial"/>
              <a:buNone/>
            </a:pPr>
            <a:r>
              <a:rPr lang="en-GB" sz="1400" b="1" i="0" u="sng" strike="noStrike" cap="none" dirty="0">
                <a:solidFill>
                  <a:srgbClr val="434343"/>
                </a:solidFill>
                <a:latin typeface="Arial"/>
                <a:ea typeface="Arial"/>
                <a:cs typeface="Arial"/>
                <a:sym typeface="Arial"/>
              </a:rPr>
              <a:t>5 </a:t>
            </a:r>
            <a:r>
              <a:rPr lang="en-GB" sz="1400" b="1" i="0" u="sng" strike="noStrike" cap="none" dirty="0" err="1">
                <a:solidFill>
                  <a:srgbClr val="434343"/>
                </a:solidFill>
                <a:latin typeface="Arial"/>
                <a:ea typeface="Arial"/>
                <a:cs typeface="Arial"/>
                <a:sym typeface="Arial"/>
              </a:rPr>
              <a:t>kritérií</a:t>
            </a:r>
            <a:r>
              <a:rPr lang="en-GB" sz="1400" b="1" i="0" u="sng" strike="noStrike" cap="none" dirty="0">
                <a:solidFill>
                  <a:srgbClr val="434343"/>
                </a:solidFill>
                <a:latin typeface="Arial"/>
                <a:ea typeface="Arial"/>
                <a:cs typeface="Arial"/>
                <a:sym typeface="Arial"/>
              </a:rPr>
              <a:t>: </a:t>
            </a:r>
            <a:endParaRPr dirty="0"/>
          </a:p>
          <a:p>
            <a:pPr marL="457200" marR="0" lvl="0" indent="0" algn="l" rtl="0">
              <a:lnSpc>
                <a:spcPct val="100000"/>
              </a:lnSpc>
              <a:spcBef>
                <a:spcPts val="0"/>
              </a:spcBef>
              <a:spcAft>
                <a:spcPts val="0"/>
              </a:spcAft>
              <a:buClr>
                <a:srgbClr val="000000"/>
              </a:buClr>
              <a:buSzPts val="1400"/>
              <a:buFont typeface="Arial"/>
              <a:buNone/>
            </a:pPr>
            <a:endParaRPr sz="1400" b="1" i="0" u="sng" strike="noStrike" cap="none" dirty="0">
              <a:solidFill>
                <a:srgbClr val="434343"/>
              </a:solidFill>
              <a:latin typeface="Arial"/>
              <a:ea typeface="Arial"/>
              <a:cs typeface="Arial"/>
              <a:sym typeface="Arial"/>
            </a:endParaRPr>
          </a:p>
          <a:p>
            <a:pPr marL="457200" marR="0" lvl="0" indent="-317500" algn="l" rtl="0">
              <a:lnSpc>
                <a:spcPct val="100000"/>
              </a:lnSpc>
              <a:spcBef>
                <a:spcPts val="0"/>
              </a:spcBef>
              <a:spcAft>
                <a:spcPts val="0"/>
              </a:spcAft>
              <a:buClr>
                <a:srgbClr val="434343"/>
              </a:buClr>
              <a:buSzPts val="1400"/>
              <a:buFont typeface="Arial"/>
              <a:buAutoNum type="arabicPeriod"/>
            </a:pPr>
            <a:r>
              <a:rPr lang="sk-SK" sz="1400" b="0" i="0" u="none" strike="noStrike" cap="none" dirty="0">
                <a:solidFill>
                  <a:srgbClr val="434343"/>
                </a:solidFill>
                <a:latin typeface="Arial"/>
                <a:ea typeface="Arial"/>
                <a:cs typeface="Arial"/>
                <a:sym typeface="Arial"/>
              </a:rPr>
              <a:t>Plynulosť</a:t>
            </a:r>
            <a:endParaRPr dirty="0"/>
          </a:p>
          <a:p>
            <a:pPr marL="457200" marR="0" lvl="0" indent="-317500" algn="l" rtl="0">
              <a:lnSpc>
                <a:spcPct val="100000"/>
              </a:lnSpc>
              <a:spcBef>
                <a:spcPts val="0"/>
              </a:spcBef>
              <a:spcAft>
                <a:spcPts val="0"/>
              </a:spcAft>
              <a:buClr>
                <a:srgbClr val="434343"/>
              </a:buClr>
              <a:buSzPts val="1400"/>
              <a:buFont typeface="Arial"/>
              <a:buAutoNum type="arabicPeriod"/>
            </a:pPr>
            <a:r>
              <a:rPr lang="en-GB" sz="1400" b="0" i="0" u="none" strike="noStrike" cap="none" dirty="0" err="1">
                <a:solidFill>
                  <a:srgbClr val="434343"/>
                </a:solidFill>
                <a:latin typeface="Arial"/>
                <a:ea typeface="Arial"/>
                <a:cs typeface="Arial"/>
                <a:sym typeface="Arial"/>
              </a:rPr>
              <a:t>Kontrolal</a:t>
            </a:r>
            <a:r>
              <a:rPr lang="en-GB" sz="1400" b="0" i="0" u="none" strike="noStrike" cap="none" dirty="0">
                <a:solidFill>
                  <a:srgbClr val="434343"/>
                </a:solidFill>
                <a:latin typeface="Arial"/>
                <a:ea typeface="Arial"/>
                <a:cs typeface="Arial"/>
                <a:sym typeface="Arial"/>
              </a:rPr>
              <a:t> </a:t>
            </a:r>
            <a:endParaRPr dirty="0"/>
          </a:p>
          <a:p>
            <a:pPr marL="457200" marR="0" lvl="0" indent="-317500" algn="l" rtl="0">
              <a:lnSpc>
                <a:spcPct val="100000"/>
              </a:lnSpc>
              <a:spcBef>
                <a:spcPts val="0"/>
              </a:spcBef>
              <a:spcAft>
                <a:spcPts val="0"/>
              </a:spcAft>
              <a:buClr>
                <a:srgbClr val="434343"/>
              </a:buClr>
              <a:buSzPts val="1400"/>
              <a:buFont typeface="Arial"/>
              <a:buAutoNum type="arabicPeriod"/>
            </a:pPr>
            <a:r>
              <a:rPr lang="en-GB" sz="1400" b="0" i="0" u="none" strike="noStrike" cap="none" dirty="0" err="1">
                <a:solidFill>
                  <a:srgbClr val="434343"/>
                </a:solidFill>
                <a:latin typeface="Arial"/>
                <a:ea typeface="Arial"/>
                <a:cs typeface="Arial"/>
                <a:sym typeface="Arial"/>
              </a:rPr>
              <a:t>Prepojenie</a:t>
            </a:r>
            <a:r>
              <a:rPr lang="en-GB" sz="1400" b="0" i="0" u="none" strike="noStrike" cap="none" dirty="0">
                <a:solidFill>
                  <a:srgbClr val="434343"/>
                </a:solidFill>
                <a:latin typeface="Arial"/>
                <a:ea typeface="Arial"/>
                <a:cs typeface="Arial"/>
                <a:sym typeface="Arial"/>
              </a:rPr>
              <a:t> (</a:t>
            </a:r>
            <a:r>
              <a:rPr lang="en-GB" sz="1400" b="0" i="0" u="none" strike="noStrike" cap="none" dirty="0" err="1">
                <a:solidFill>
                  <a:srgbClr val="434343"/>
                </a:solidFill>
                <a:latin typeface="Arial"/>
                <a:ea typeface="Arial"/>
                <a:cs typeface="Arial"/>
                <a:sym typeface="Arial"/>
              </a:rPr>
              <a:t>Dvojice</a:t>
            </a:r>
            <a:r>
              <a:rPr lang="en-GB" sz="1400" b="0" i="0" u="none" strike="noStrike" cap="none" dirty="0">
                <a:solidFill>
                  <a:srgbClr val="434343"/>
                </a:solidFill>
                <a:latin typeface="Arial"/>
                <a:ea typeface="Arial"/>
                <a:cs typeface="Arial"/>
                <a:sym typeface="Arial"/>
              </a:rPr>
              <a:t>/</a:t>
            </a:r>
            <a:r>
              <a:rPr lang="en-GB" sz="1400" b="0" i="0" u="none" strike="noStrike" cap="none" dirty="0" err="1">
                <a:solidFill>
                  <a:srgbClr val="434343"/>
                </a:solidFill>
                <a:latin typeface="Arial"/>
                <a:ea typeface="Arial"/>
                <a:cs typeface="Arial"/>
                <a:sym typeface="Arial"/>
              </a:rPr>
              <a:t>Skupiny</a:t>
            </a:r>
            <a:r>
              <a:rPr lang="en-GB" sz="1400" b="0" i="0" u="none" strike="noStrike" cap="none" dirty="0">
                <a:solidFill>
                  <a:srgbClr val="434343"/>
                </a:solidFill>
                <a:latin typeface="Arial"/>
                <a:ea typeface="Arial"/>
                <a:cs typeface="Arial"/>
                <a:sym typeface="Arial"/>
              </a:rPr>
              <a:t>)</a:t>
            </a:r>
            <a:endParaRPr dirty="0">
              <a:solidFill>
                <a:srgbClr val="434343"/>
              </a:solidFill>
            </a:endParaRPr>
          </a:p>
          <a:p>
            <a:pPr marL="457200" marR="0" lvl="0" indent="-317500" algn="l" rtl="0">
              <a:lnSpc>
                <a:spcPct val="100000"/>
              </a:lnSpc>
              <a:spcBef>
                <a:spcPts val="0"/>
              </a:spcBef>
              <a:spcAft>
                <a:spcPts val="0"/>
              </a:spcAft>
              <a:buClr>
                <a:srgbClr val="434343"/>
              </a:buClr>
              <a:buSzPts val="1400"/>
              <a:buFont typeface="Arial"/>
              <a:buAutoNum type="arabicPeriod"/>
            </a:pPr>
            <a:r>
              <a:rPr lang="en-GB" dirty="0" err="1">
                <a:solidFill>
                  <a:srgbClr val="434343"/>
                </a:solidFill>
              </a:rPr>
              <a:t>Komplexnosť</a:t>
            </a:r>
            <a:endParaRPr dirty="0"/>
          </a:p>
          <a:p>
            <a:pPr marL="457200" marR="0" lvl="0" indent="-317500" algn="l" rtl="0">
              <a:lnSpc>
                <a:spcPct val="100000"/>
              </a:lnSpc>
              <a:spcBef>
                <a:spcPts val="0"/>
              </a:spcBef>
              <a:spcAft>
                <a:spcPts val="0"/>
              </a:spcAft>
              <a:buClr>
                <a:srgbClr val="434343"/>
              </a:buClr>
              <a:buSzPts val="1400"/>
              <a:buFont typeface="Arial"/>
              <a:buAutoNum type="arabicPeriod"/>
            </a:pPr>
            <a:r>
              <a:rPr lang="en-GB" sz="1400" b="0" i="0" u="none" strike="noStrike" cap="none" dirty="0" err="1">
                <a:solidFill>
                  <a:srgbClr val="434343"/>
                </a:solidFill>
                <a:latin typeface="Arial"/>
                <a:ea typeface="Arial"/>
                <a:cs typeface="Arial"/>
                <a:sym typeface="Arial"/>
              </a:rPr>
              <a:t>Voľnosť</a:t>
            </a:r>
            <a:r>
              <a:rPr lang="en-GB" sz="1400" b="0" i="0" u="none" strike="noStrike" cap="none" dirty="0">
                <a:solidFill>
                  <a:srgbClr val="434343"/>
                </a:solidFill>
                <a:latin typeface="Arial"/>
                <a:ea typeface="Arial"/>
                <a:cs typeface="Arial"/>
                <a:sym typeface="Arial"/>
              </a:rPr>
              <a:t> </a:t>
            </a:r>
            <a:r>
              <a:rPr lang="en-GB" sz="1400" b="0" i="0" u="none" strike="noStrike" cap="none" dirty="0" err="1">
                <a:solidFill>
                  <a:srgbClr val="434343"/>
                </a:solidFill>
                <a:latin typeface="Arial"/>
                <a:ea typeface="Arial"/>
                <a:cs typeface="Arial"/>
                <a:sym typeface="Arial"/>
              </a:rPr>
              <a:t>pohybu</a:t>
            </a:r>
            <a:r>
              <a:rPr lang="en-GB" sz="1400" b="0" i="0" u="none" strike="noStrike" cap="none" dirty="0">
                <a:solidFill>
                  <a:srgbClr val="434343"/>
                </a:solidFill>
                <a:latin typeface="Arial"/>
                <a:ea typeface="Arial"/>
                <a:cs typeface="Arial"/>
                <a:sym typeface="Arial"/>
              </a:rPr>
              <a:t> (v </a:t>
            </a:r>
            <a:r>
              <a:rPr lang="en-GB" sz="1400" b="0" i="0" u="none" strike="noStrike" cap="none" dirty="0" err="1">
                <a:solidFill>
                  <a:srgbClr val="434343"/>
                </a:solidFill>
                <a:latin typeface="Arial"/>
                <a:ea typeface="Arial"/>
                <a:cs typeface="Arial"/>
                <a:sym typeface="Arial"/>
              </a:rPr>
              <a:t>Eng</a:t>
            </a:r>
            <a:r>
              <a:rPr lang="en-GB" sz="1400" b="0" i="0" u="none" strike="noStrike" cap="none" dirty="0">
                <a:solidFill>
                  <a:srgbClr val="434343"/>
                </a:solidFill>
                <a:latin typeface="Arial"/>
                <a:ea typeface="Arial"/>
                <a:cs typeface="Arial"/>
                <a:sym typeface="Arial"/>
              </a:rPr>
              <a:t> = </a:t>
            </a:r>
            <a:r>
              <a:rPr lang="en-GB" sz="1400" b="0" i="0" u="none" strike="noStrike" cap="none" dirty="0" err="1">
                <a:solidFill>
                  <a:srgbClr val="434343"/>
                </a:solidFill>
                <a:latin typeface="Arial"/>
                <a:ea typeface="Arial"/>
                <a:cs typeface="Arial"/>
                <a:sym typeface="Arial"/>
              </a:rPr>
              <a:t>FoM</a:t>
            </a:r>
            <a:r>
              <a:rPr lang="en-GB" sz="1400" b="0" i="0" u="none" strike="noStrike" cap="none" dirty="0">
                <a:solidFill>
                  <a:srgbClr val="434343"/>
                </a:solidFill>
                <a:latin typeface="Arial"/>
                <a:ea typeface="Arial"/>
                <a:cs typeface="Arial"/>
                <a:sym typeface="Arial"/>
              </a:rPr>
              <a:t>)</a:t>
            </a:r>
            <a:endParaRPr dirty="0"/>
          </a:p>
        </p:txBody>
      </p:sp>
      <p:sp>
        <p:nvSpPr>
          <p:cNvPr id="785" name="Google Shape;785;p97"/>
          <p:cNvSpPr txBox="1"/>
          <p:nvPr/>
        </p:nvSpPr>
        <p:spPr>
          <a:xfrm flipH="1">
            <a:off x="382500" y="1209500"/>
            <a:ext cx="8379000" cy="1458831"/>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200"/>
              <a:buFont typeface="Arial"/>
              <a:buNone/>
            </a:pPr>
            <a:r>
              <a:rPr lang="en-GB" sz="1200" b="0" i="0" u="sng" strike="noStrike" cap="none" dirty="0">
                <a:solidFill>
                  <a:schemeClr val="dk1"/>
                </a:solidFill>
                <a:highlight>
                  <a:srgbClr val="FFFFFF"/>
                </a:highlight>
                <a:latin typeface="Arial"/>
                <a:ea typeface="Arial"/>
                <a:cs typeface="Arial"/>
                <a:sym typeface="Arial"/>
              </a:rPr>
              <a:t>Goal/Context of C3 </a:t>
            </a:r>
            <a:endParaRPr sz="1200" b="0" i="0" u="sng" strike="noStrike" cap="none" dirty="0">
              <a:solidFill>
                <a:schemeClr val="dk1"/>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rgbClr val="000000"/>
              </a:buClr>
              <a:buSzPts val="1200"/>
              <a:buFont typeface="Arial"/>
              <a:buNone/>
            </a:pPr>
            <a:endParaRPr sz="1200" u="sng" dirty="0">
              <a:solidFill>
                <a:schemeClr val="dk1"/>
              </a:solidFill>
              <a:highlight>
                <a:srgbClr val="FFFFFF"/>
              </a:highlight>
            </a:endParaRPr>
          </a:p>
          <a:p>
            <a:pPr marL="457200" marR="0" lvl="0" indent="-304800" algn="l" rtl="0">
              <a:lnSpc>
                <a:spcPct val="115000"/>
              </a:lnSpc>
              <a:spcBef>
                <a:spcPts val="0"/>
              </a:spcBef>
              <a:spcAft>
                <a:spcPts val="0"/>
              </a:spcAft>
              <a:buClr>
                <a:schemeClr val="dk1"/>
              </a:buClr>
              <a:buSzPts val="1200"/>
              <a:buFont typeface="Arial"/>
              <a:buChar char="●"/>
            </a:pPr>
            <a:r>
              <a:rPr lang="en-GB" sz="1200" b="0" i="0" u="none" strike="noStrike" cap="none" dirty="0" err="1">
                <a:solidFill>
                  <a:schemeClr val="dk1"/>
                </a:solidFill>
                <a:highlight>
                  <a:srgbClr val="FFFFFF"/>
                </a:highlight>
                <a:latin typeface="Arial"/>
                <a:ea typeface="Arial"/>
                <a:cs typeface="Arial"/>
                <a:sym typeface="Arial"/>
              </a:rPr>
              <a:t>lepší</a:t>
            </a:r>
            <a:r>
              <a:rPr lang="en-GB" sz="1200" b="0" i="0" u="none" strike="noStrike" cap="none" dirty="0">
                <a:solidFill>
                  <a:schemeClr val="dk1"/>
                </a:solidFill>
                <a:highlight>
                  <a:srgbClr val="FFFFFF"/>
                </a:highlight>
                <a:latin typeface="Arial"/>
                <a:ea typeface="Arial"/>
                <a:cs typeface="Arial"/>
                <a:sym typeface="Arial"/>
              </a:rPr>
              <a:t> </a:t>
            </a:r>
            <a:r>
              <a:rPr lang="en-GB" sz="1200" b="0" i="0" u="none" strike="noStrike" cap="none" dirty="0" err="1">
                <a:solidFill>
                  <a:schemeClr val="dk1"/>
                </a:solidFill>
                <a:highlight>
                  <a:srgbClr val="FFFFFF"/>
                </a:highlight>
                <a:latin typeface="Arial"/>
                <a:ea typeface="Arial"/>
                <a:cs typeface="Arial"/>
                <a:sym typeface="Arial"/>
              </a:rPr>
              <a:t>popis</a:t>
            </a:r>
            <a:r>
              <a:rPr lang="en-GB" sz="1200" b="0" i="0" u="none" strike="noStrike" cap="none" dirty="0">
                <a:solidFill>
                  <a:schemeClr val="dk1"/>
                </a:solidFill>
                <a:highlight>
                  <a:srgbClr val="FFFFFF"/>
                </a:highlight>
                <a:latin typeface="Arial"/>
                <a:ea typeface="Arial"/>
                <a:cs typeface="Arial"/>
                <a:sym typeface="Arial"/>
              </a:rPr>
              <a:t> 5 </a:t>
            </a:r>
            <a:r>
              <a:rPr lang="en-GB" sz="1200" b="0" i="0" u="none" strike="noStrike" cap="none" dirty="0" err="1">
                <a:solidFill>
                  <a:schemeClr val="dk1"/>
                </a:solidFill>
                <a:highlight>
                  <a:srgbClr val="FFFFFF"/>
                </a:highlight>
                <a:latin typeface="Arial"/>
                <a:ea typeface="Arial"/>
                <a:cs typeface="Arial"/>
                <a:sym typeface="Arial"/>
              </a:rPr>
              <a:t>kritérií</a:t>
            </a:r>
            <a:r>
              <a:rPr lang="en-GB" sz="1200" b="0" i="0" u="none" strike="noStrike" cap="none" dirty="0">
                <a:solidFill>
                  <a:schemeClr val="dk1"/>
                </a:solidFill>
                <a:highlight>
                  <a:srgbClr val="FFFFFF"/>
                </a:highlight>
                <a:latin typeface="Arial"/>
                <a:ea typeface="Arial"/>
                <a:cs typeface="Arial"/>
                <a:sym typeface="Arial"/>
              </a:rPr>
              <a:t>, </a:t>
            </a:r>
            <a:r>
              <a:rPr lang="en-GB" sz="1200" b="0" i="0" u="none" strike="noStrike" cap="none" dirty="0" err="1">
                <a:solidFill>
                  <a:schemeClr val="dk1"/>
                </a:solidFill>
                <a:highlight>
                  <a:srgbClr val="FFFFFF"/>
                </a:highlight>
                <a:latin typeface="Arial"/>
                <a:ea typeface="Arial"/>
                <a:cs typeface="Arial"/>
                <a:sym typeface="Arial"/>
              </a:rPr>
              <a:t>ktoré</a:t>
            </a:r>
            <a:r>
              <a:rPr lang="en-GB" sz="1200" b="0" i="0" u="none" strike="noStrike" cap="none" dirty="0">
                <a:solidFill>
                  <a:schemeClr val="dk1"/>
                </a:solidFill>
                <a:highlight>
                  <a:srgbClr val="FFFFFF"/>
                </a:highlight>
                <a:latin typeface="Arial"/>
                <a:ea typeface="Arial"/>
                <a:cs typeface="Arial"/>
                <a:sym typeface="Arial"/>
              </a:rPr>
              <a:t> </a:t>
            </a:r>
            <a:r>
              <a:rPr lang="en-GB" sz="1200" b="0" i="0" u="none" strike="noStrike" cap="none" dirty="0" err="1">
                <a:solidFill>
                  <a:schemeClr val="dk1"/>
                </a:solidFill>
                <a:highlight>
                  <a:srgbClr val="FFFFFF"/>
                </a:highlight>
                <a:latin typeface="Arial"/>
                <a:ea typeface="Arial"/>
                <a:cs typeface="Arial"/>
                <a:sym typeface="Arial"/>
              </a:rPr>
              <a:t>musia</a:t>
            </a:r>
            <a:r>
              <a:rPr lang="en-GB" sz="1200" b="0" i="0" u="none" strike="noStrike" cap="none" dirty="0">
                <a:solidFill>
                  <a:schemeClr val="dk1"/>
                </a:solidFill>
                <a:highlight>
                  <a:srgbClr val="FFFFFF"/>
                </a:highlight>
                <a:latin typeface="Arial"/>
                <a:ea typeface="Arial"/>
                <a:cs typeface="Arial"/>
                <a:sym typeface="Arial"/>
              </a:rPr>
              <a:t> </a:t>
            </a:r>
            <a:r>
              <a:rPr lang="en-GB" sz="1200" b="0" i="0" u="none" strike="noStrike" cap="none" dirty="0" err="1">
                <a:solidFill>
                  <a:schemeClr val="dk1"/>
                </a:solidFill>
                <a:highlight>
                  <a:srgbClr val="FFFFFF"/>
                </a:highlight>
                <a:latin typeface="Arial"/>
                <a:ea typeface="Arial"/>
                <a:cs typeface="Arial"/>
                <a:sym typeface="Arial"/>
              </a:rPr>
              <a:t>rozhodcovia</a:t>
            </a:r>
            <a:r>
              <a:rPr lang="en-GB" sz="1200" b="0" i="0" u="none" strike="noStrike" cap="none" dirty="0">
                <a:solidFill>
                  <a:schemeClr val="dk1"/>
                </a:solidFill>
                <a:highlight>
                  <a:srgbClr val="FFFFFF"/>
                </a:highlight>
                <a:latin typeface="Arial"/>
                <a:ea typeface="Arial"/>
                <a:cs typeface="Arial"/>
                <a:sym typeface="Arial"/>
              </a:rPr>
              <a:t> </a:t>
            </a:r>
            <a:r>
              <a:rPr lang="en-GB" sz="1200" b="0" i="0" u="none" strike="noStrike" cap="none" dirty="0" err="1">
                <a:solidFill>
                  <a:schemeClr val="dk1"/>
                </a:solidFill>
                <a:highlight>
                  <a:srgbClr val="FFFFFF"/>
                </a:highlight>
                <a:latin typeface="Arial"/>
                <a:ea typeface="Arial"/>
                <a:cs typeface="Arial"/>
                <a:sym typeface="Arial"/>
              </a:rPr>
              <a:t>hodnotiť</a:t>
            </a:r>
            <a:r>
              <a:rPr lang="en-GB" sz="1200" b="0" i="0" u="none" strike="noStrike" cap="none" dirty="0">
                <a:solidFill>
                  <a:schemeClr val="dk1"/>
                </a:solidFill>
                <a:highlight>
                  <a:srgbClr val="FFFFFF"/>
                </a:highlight>
                <a:latin typeface="Arial"/>
                <a:ea typeface="Arial"/>
                <a:cs typeface="Arial"/>
                <a:sym typeface="Arial"/>
              </a:rPr>
              <a:t>.</a:t>
            </a:r>
          </a:p>
          <a:p>
            <a:pPr marL="457200" marR="0" lvl="0" indent="-304800" algn="l" rtl="0">
              <a:lnSpc>
                <a:spcPct val="115000"/>
              </a:lnSpc>
              <a:spcBef>
                <a:spcPts val="0"/>
              </a:spcBef>
              <a:spcAft>
                <a:spcPts val="0"/>
              </a:spcAft>
              <a:buClr>
                <a:schemeClr val="dk1"/>
              </a:buClr>
              <a:buSzPts val="1200"/>
              <a:buFont typeface="Arial"/>
              <a:buChar char="●"/>
            </a:pPr>
            <a:r>
              <a:rPr lang="en-GB" sz="1200" b="0" i="0" u="none" strike="noStrike" cap="none" dirty="0" err="1">
                <a:solidFill>
                  <a:schemeClr val="dk1"/>
                </a:solidFill>
                <a:highlight>
                  <a:srgbClr val="FFFFFF"/>
                </a:highlight>
                <a:latin typeface="Arial"/>
                <a:ea typeface="Arial"/>
                <a:cs typeface="Arial"/>
                <a:sym typeface="Arial"/>
              </a:rPr>
              <a:t>Kritériá</a:t>
            </a:r>
            <a:r>
              <a:rPr lang="en-GB" sz="1200" b="0" i="0" u="none" strike="noStrike" cap="none" dirty="0">
                <a:solidFill>
                  <a:schemeClr val="dk1"/>
                </a:solidFill>
                <a:highlight>
                  <a:srgbClr val="FFFFFF"/>
                </a:highlight>
                <a:latin typeface="Arial"/>
                <a:ea typeface="Arial"/>
                <a:cs typeface="Arial"/>
                <a:sym typeface="Arial"/>
              </a:rPr>
              <a:t> </a:t>
            </a:r>
            <a:r>
              <a:rPr lang="en-GB" sz="1200" b="0" i="0" u="none" strike="noStrike" cap="none" dirty="0" err="1">
                <a:solidFill>
                  <a:schemeClr val="dk1"/>
                </a:solidFill>
                <a:highlight>
                  <a:srgbClr val="FFFFFF"/>
                </a:highlight>
                <a:latin typeface="Arial"/>
                <a:ea typeface="Arial"/>
                <a:cs typeface="Arial"/>
                <a:sym typeface="Arial"/>
              </a:rPr>
              <a:t>majú</a:t>
            </a:r>
            <a:r>
              <a:rPr lang="en-GB" sz="1200" b="0" i="0" u="none" strike="noStrike" cap="none" dirty="0">
                <a:solidFill>
                  <a:schemeClr val="dk1"/>
                </a:solidFill>
                <a:highlight>
                  <a:srgbClr val="FFFFFF"/>
                </a:highlight>
                <a:latin typeface="Arial"/>
                <a:ea typeface="Arial"/>
                <a:cs typeface="Arial"/>
                <a:sym typeface="Arial"/>
              </a:rPr>
              <a:t> </a:t>
            </a:r>
            <a:r>
              <a:rPr lang="en-GB" sz="1200" b="0" i="0" u="none" strike="noStrike" cap="none" dirty="0" err="1">
                <a:solidFill>
                  <a:schemeClr val="dk1"/>
                </a:solidFill>
                <a:highlight>
                  <a:srgbClr val="FFFFFF"/>
                </a:highlight>
                <a:latin typeface="Arial"/>
                <a:ea typeface="Arial"/>
                <a:cs typeface="Arial"/>
                <a:sym typeface="Arial"/>
              </a:rPr>
              <a:t>priradenu</a:t>
            </a:r>
            <a:r>
              <a:rPr lang="en-GB" sz="1200" b="0" i="0" u="none" strike="noStrike" cap="none" dirty="0">
                <a:solidFill>
                  <a:schemeClr val="dk1"/>
                </a:solidFill>
                <a:highlight>
                  <a:srgbClr val="FFFFFF"/>
                </a:highlight>
                <a:latin typeface="Arial"/>
                <a:ea typeface="Arial"/>
                <a:cs typeface="Arial"/>
                <a:sym typeface="Arial"/>
              </a:rPr>
              <a:t> </a:t>
            </a:r>
            <a:r>
              <a:rPr lang="en-GB" sz="1200" b="0" i="0" u="none" strike="noStrike" cap="none" dirty="0" err="1">
                <a:solidFill>
                  <a:schemeClr val="dk1"/>
                </a:solidFill>
                <a:highlight>
                  <a:srgbClr val="FFFFFF"/>
                </a:highlight>
                <a:latin typeface="Arial"/>
                <a:ea typeface="Arial"/>
                <a:cs typeface="Arial"/>
                <a:sym typeface="Arial"/>
              </a:rPr>
              <a:t>štruktúru</a:t>
            </a:r>
            <a:r>
              <a:rPr lang="en-GB" sz="1200" b="0" i="0" u="none" strike="noStrike" cap="none" dirty="0">
                <a:solidFill>
                  <a:schemeClr val="dk1"/>
                </a:solidFill>
                <a:highlight>
                  <a:srgbClr val="FFFFFF"/>
                </a:highlight>
                <a:latin typeface="Arial"/>
                <a:ea typeface="Arial"/>
                <a:cs typeface="Arial"/>
                <a:sym typeface="Arial"/>
              </a:rPr>
              <a:t> </a:t>
            </a:r>
            <a:r>
              <a:rPr lang="en-GB" sz="1200" b="0" i="0" u="none" strike="noStrike" cap="none" dirty="0" err="1">
                <a:solidFill>
                  <a:schemeClr val="dk1"/>
                </a:solidFill>
                <a:highlight>
                  <a:srgbClr val="FFFFFF"/>
                </a:highlight>
                <a:latin typeface="Arial"/>
                <a:ea typeface="Arial"/>
                <a:cs typeface="Arial"/>
                <a:sym typeface="Arial"/>
              </a:rPr>
              <a:t>bodovania</a:t>
            </a:r>
            <a:r>
              <a:rPr lang="en-GB" sz="1200" b="0" i="0" u="none" strike="noStrike" cap="none" dirty="0">
                <a:solidFill>
                  <a:schemeClr val="dk1"/>
                </a:solidFill>
                <a:highlight>
                  <a:srgbClr val="FFFFFF"/>
                </a:highlight>
                <a:latin typeface="Arial"/>
                <a:ea typeface="Arial"/>
                <a:cs typeface="Arial"/>
                <a:sym typeface="Arial"/>
              </a:rPr>
              <a:t> – „</a:t>
            </a:r>
            <a:r>
              <a:rPr lang="en-GB" sz="1200" b="0" i="0" u="none" strike="noStrike" cap="none" dirty="0" err="1">
                <a:solidFill>
                  <a:schemeClr val="dk1"/>
                </a:solidFill>
                <a:highlight>
                  <a:srgbClr val="FFFFFF"/>
                </a:highlight>
                <a:latin typeface="Arial"/>
                <a:ea typeface="Arial"/>
                <a:cs typeface="Arial"/>
                <a:sym typeface="Arial"/>
              </a:rPr>
              <a:t>súlad</a:t>
            </a:r>
            <a:r>
              <a:rPr lang="en-GB" sz="1200" b="0" i="0" u="none" strike="noStrike" cap="none" dirty="0">
                <a:solidFill>
                  <a:schemeClr val="dk1"/>
                </a:solidFill>
                <a:highlight>
                  <a:srgbClr val="FFFFFF"/>
                </a:highlight>
                <a:latin typeface="Arial"/>
                <a:ea typeface="Arial"/>
                <a:cs typeface="Arial"/>
                <a:sym typeface="Arial"/>
              </a:rPr>
              <a:t> s </a:t>
            </a:r>
            <a:r>
              <a:rPr lang="en-GB" sz="1200" b="0" i="0" u="none" strike="noStrike" cap="none" dirty="0" err="1">
                <a:solidFill>
                  <a:schemeClr val="dk1"/>
                </a:solidFill>
                <a:highlight>
                  <a:srgbClr val="FFFFFF"/>
                </a:highlight>
                <a:latin typeface="Arial"/>
                <a:ea typeface="Arial"/>
                <a:cs typeface="Arial"/>
                <a:sym typeface="Arial"/>
              </a:rPr>
              <a:t>koňom</a:t>
            </a:r>
            <a:r>
              <a:rPr lang="en-GB" sz="1200" b="0" i="0" u="none" strike="noStrike" cap="none" dirty="0">
                <a:solidFill>
                  <a:schemeClr val="dk1"/>
                </a:solidFill>
                <a:highlight>
                  <a:srgbClr val="FFFFFF"/>
                </a:highlight>
                <a:latin typeface="Arial"/>
                <a:ea typeface="Arial"/>
                <a:cs typeface="Arial"/>
                <a:sym typeface="Arial"/>
              </a:rPr>
              <a:t>“  z C3 </a:t>
            </a:r>
            <a:r>
              <a:rPr lang="en-GB" sz="1200" b="0" i="0" u="none" strike="noStrike" cap="none" dirty="0" err="1">
                <a:solidFill>
                  <a:schemeClr val="dk1"/>
                </a:solidFill>
                <a:highlight>
                  <a:srgbClr val="FFFFFF"/>
                </a:highlight>
                <a:latin typeface="Arial"/>
                <a:ea typeface="Arial"/>
                <a:cs typeface="Arial"/>
                <a:sym typeface="Arial"/>
              </a:rPr>
              <a:t>bol</a:t>
            </a:r>
            <a:r>
              <a:rPr lang="en-GB" sz="1200" b="0" i="0" u="none" strike="noStrike" cap="none" dirty="0">
                <a:solidFill>
                  <a:schemeClr val="dk1"/>
                </a:solidFill>
                <a:highlight>
                  <a:srgbClr val="FFFFFF"/>
                </a:highlight>
                <a:latin typeface="Arial"/>
                <a:ea typeface="Arial"/>
                <a:cs typeface="Arial"/>
                <a:sym typeface="Arial"/>
              </a:rPr>
              <a:t> </a:t>
            </a:r>
            <a:r>
              <a:rPr lang="en-GB" sz="1200" b="0" i="0" u="none" strike="noStrike" cap="none" dirty="0" err="1">
                <a:solidFill>
                  <a:schemeClr val="dk1"/>
                </a:solidFill>
                <a:highlight>
                  <a:srgbClr val="FFFFFF"/>
                </a:highlight>
                <a:latin typeface="Arial"/>
                <a:ea typeface="Arial"/>
                <a:cs typeface="Arial"/>
                <a:sym typeface="Arial"/>
              </a:rPr>
              <a:t>presunutý</a:t>
            </a:r>
            <a:r>
              <a:rPr lang="en-GB" sz="1200" b="0" i="0" u="none" strike="noStrike" cap="none" dirty="0">
                <a:solidFill>
                  <a:schemeClr val="dk1"/>
                </a:solidFill>
                <a:highlight>
                  <a:srgbClr val="FFFFFF"/>
                </a:highlight>
                <a:latin typeface="Arial"/>
                <a:ea typeface="Arial"/>
                <a:cs typeface="Arial"/>
                <a:sym typeface="Arial"/>
              </a:rPr>
              <a:t> v </a:t>
            </a:r>
            <a:r>
              <a:rPr lang="en-GB" sz="1200" b="0" i="0" u="none" strike="noStrike" cap="none" dirty="0" err="1">
                <a:solidFill>
                  <a:schemeClr val="dk1"/>
                </a:solidFill>
                <a:highlight>
                  <a:srgbClr val="FFFFFF"/>
                </a:highlight>
                <a:latin typeface="Arial"/>
                <a:ea typeface="Arial"/>
                <a:cs typeface="Arial"/>
                <a:sym typeface="Arial"/>
              </a:rPr>
              <a:t>rámci</a:t>
            </a:r>
            <a:r>
              <a:rPr lang="en-GB" sz="1200" b="0" i="0" u="none" strike="noStrike" cap="none" dirty="0">
                <a:solidFill>
                  <a:schemeClr val="dk1"/>
                </a:solidFill>
                <a:highlight>
                  <a:srgbClr val="FFFFFF"/>
                </a:highlight>
                <a:latin typeface="Arial"/>
                <a:ea typeface="Arial"/>
                <a:cs typeface="Arial"/>
                <a:sym typeface="Arial"/>
              </a:rPr>
              <a:t> </a:t>
            </a:r>
            <a:r>
              <a:rPr lang="en-GB" sz="1200" b="0" i="0" u="none" strike="noStrike" cap="none" dirty="0" err="1">
                <a:solidFill>
                  <a:schemeClr val="dk1"/>
                </a:solidFill>
                <a:highlight>
                  <a:srgbClr val="FFFFFF"/>
                </a:highlight>
                <a:latin typeface="Arial"/>
                <a:ea typeface="Arial"/>
                <a:cs typeface="Arial"/>
                <a:sym typeface="Arial"/>
              </a:rPr>
              <a:t>CoH</a:t>
            </a:r>
            <a:r>
              <a:rPr lang="en-GB" sz="1200" b="0" i="0" u="none" strike="noStrike" cap="none" dirty="0">
                <a:solidFill>
                  <a:schemeClr val="dk1"/>
                </a:solidFill>
                <a:highlight>
                  <a:srgbClr val="FFFFFF"/>
                </a:highlight>
                <a:latin typeface="Arial"/>
                <a:ea typeface="Arial"/>
                <a:cs typeface="Arial"/>
                <a:sym typeface="Arial"/>
              </a:rPr>
              <a:t>.</a:t>
            </a:r>
          </a:p>
          <a:p>
            <a:pPr marL="457200" marR="0" lvl="0" indent="-304800" algn="l" rtl="0">
              <a:lnSpc>
                <a:spcPct val="115000"/>
              </a:lnSpc>
              <a:spcBef>
                <a:spcPts val="0"/>
              </a:spcBef>
              <a:spcAft>
                <a:spcPts val="0"/>
              </a:spcAft>
              <a:buClr>
                <a:schemeClr val="dk1"/>
              </a:buClr>
              <a:buSzPts val="1200"/>
              <a:buFont typeface="Arial"/>
              <a:buChar char="●"/>
            </a:pPr>
            <a:r>
              <a:rPr lang="en-GB" sz="1200" b="0" i="0" u="none" strike="noStrike" cap="none" dirty="0" err="1">
                <a:solidFill>
                  <a:schemeClr val="dk1"/>
                </a:solidFill>
                <a:highlight>
                  <a:srgbClr val="FFFFFF"/>
                </a:highlight>
                <a:latin typeface="Arial"/>
                <a:ea typeface="Arial"/>
                <a:cs typeface="Arial"/>
                <a:sym typeface="Arial"/>
              </a:rPr>
              <a:t>Pomôže</a:t>
            </a:r>
            <a:r>
              <a:rPr lang="en-GB" sz="1200" b="0" i="0" u="none" strike="noStrike" cap="none" dirty="0">
                <a:solidFill>
                  <a:schemeClr val="dk1"/>
                </a:solidFill>
                <a:highlight>
                  <a:srgbClr val="FFFFFF"/>
                </a:highlight>
                <a:latin typeface="Arial"/>
                <a:ea typeface="Arial"/>
                <a:cs typeface="Arial"/>
                <a:sym typeface="Arial"/>
              </a:rPr>
              <a:t> </a:t>
            </a:r>
            <a:r>
              <a:rPr lang="en-GB" sz="1200" b="0" i="0" u="none" strike="noStrike" cap="none" dirty="0" err="1">
                <a:solidFill>
                  <a:schemeClr val="dk1"/>
                </a:solidFill>
                <a:highlight>
                  <a:srgbClr val="FFFFFF"/>
                </a:highlight>
                <a:latin typeface="Arial"/>
                <a:ea typeface="Arial"/>
                <a:cs typeface="Arial"/>
                <a:sym typeface="Arial"/>
              </a:rPr>
              <a:t>rozhodcom</a:t>
            </a:r>
            <a:r>
              <a:rPr lang="en-GB" sz="1200" b="0" i="0" u="none" strike="noStrike" cap="none" dirty="0">
                <a:solidFill>
                  <a:schemeClr val="dk1"/>
                </a:solidFill>
                <a:highlight>
                  <a:srgbClr val="FFFFFF"/>
                </a:highlight>
                <a:latin typeface="Arial"/>
                <a:ea typeface="Arial"/>
                <a:cs typeface="Arial"/>
                <a:sym typeface="Arial"/>
              </a:rPr>
              <a:t>, </a:t>
            </a:r>
            <a:r>
              <a:rPr lang="en-GB" sz="1200" b="0" i="0" u="none" strike="noStrike" cap="none" dirty="0" err="1">
                <a:solidFill>
                  <a:schemeClr val="dk1"/>
                </a:solidFill>
                <a:highlight>
                  <a:srgbClr val="FFFFFF"/>
                </a:highlight>
                <a:latin typeface="Arial"/>
                <a:ea typeface="Arial"/>
                <a:cs typeface="Arial"/>
                <a:sym typeface="Arial"/>
              </a:rPr>
              <a:t>voltižérom</a:t>
            </a:r>
            <a:r>
              <a:rPr lang="en-GB" sz="1200" b="0" i="0" u="none" strike="noStrike" cap="none" dirty="0">
                <a:solidFill>
                  <a:schemeClr val="dk1"/>
                </a:solidFill>
                <a:highlight>
                  <a:srgbClr val="FFFFFF"/>
                </a:highlight>
                <a:latin typeface="Arial"/>
                <a:ea typeface="Arial"/>
                <a:cs typeface="Arial"/>
                <a:sym typeface="Arial"/>
              </a:rPr>
              <a:t> a </a:t>
            </a:r>
            <a:r>
              <a:rPr lang="en-GB" sz="1200" b="0" i="0" u="none" strike="noStrike" cap="none" dirty="0" err="1">
                <a:solidFill>
                  <a:schemeClr val="dk1"/>
                </a:solidFill>
                <a:highlight>
                  <a:srgbClr val="FFFFFF"/>
                </a:highlight>
                <a:latin typeface="Arial"/>
                <a:ea typeface="Arial"/>
                <a:cs typeface="Arial"/>
                <a:sym typeface="Arial"/>
              </a:rPr>
              <a:t>trénerom</a:t>
            </a:r>
            <a:r>
              <a:rPr lang="en-GB" sz="1200" b="0" i="0" u="none" strike="noStrike" cap="none" dirty="0">
                <a:solidFill>
                  <a:schemeClr val="dk1"/>
                </a:solidFill>
                <a:highlight>
                  <a:srgbClr val="FFFFFF"/>
                </a:highlight>
                <a:latin typeface="Arial"/>
                <a:ea typeface="Arial"/>
                <a:cs typeface="Arial"/>
                <a:sym typeface="Arial"/>
              </a:rPr>
              <a:t> </a:t>
            </a:r>
            <a:r>
              <a:rPr lang="en-GB" sz="1200" b="0" i="0" u="none" strike="noStrike" cap="none" dirty="0" err="1">
                <a:solidFill>
                  <a:schemeClr val="dk1"/>
                </a:solidFill>
                <a:highlight>
                  <a:srgbClr val="FFFFFF"/>
                </a:highlight>
                <a:latin typeface="Arial"/>
                <a:ea typeface="Arial"/>
                <a:cs typeface="Arial"/>
                <a:sym typeface="Arial"/>
              </a:rPr>
              <a:t>získať</a:t>
            </a:r>
            <a:r>
              <a:rPr lang="en-GB" sz="1200" b="0" i="0" u="none" strike="noStrike" cap="none" dirty="0">
                <a:solidFill>
                  <a:schemeClr val="dk1"/>
                </a:solidFill>
                <a:highlight>
                  <a:srgbClr val="FFFFFF"/>
                </a:highlight>
                <a:latin typeface="Arial"/>
                <a:ea typeface="Arial"/>
                <a:cs typeface="Arial"/>
                <a:sym typeface="Arial"/>
              </a:rPr>
              <a:t> </a:t>
            </a:r>
            <a:r>
              <a:rPr lang="en-GB" sz="1200" b="0" i="0" u="none" strike="noStrike" cap="none" dirty="0" err="1">
                <a:solidFill>
                  <a:schemeClr val="dk1"/>
                </a:solidFill>
                <a:highlight>
                  <a:srgbClr val="FFFFFF"/>
                </a:highlight>
                <a:latin typeface="Arial"/>
                <a:ea typeface="Arial"/>
                <a:cs typeface="Arial"/>
                <a:sym typeface="Arial"/>
              </a:rPr>
              <a:t>rovnaký</a:t>
            </a:r>
            <a:r>
              <a:rPr lang="en-GB" sz="1200" b="0" i="0" u="none" strike="noStrike" cap="none" dirty="0">
                <a:solidFill>
                  <a:schemeClr val="dk1"/>
                </a:solidFill>
                <a:highlight>
                  <a:srgbClr val="FFFFFF"/>
                </a:highlight>
                <a:latin typeface="Arial"/>
                <a:ea typeface="Arial"/>
                <a:cs typeface="Arial"/>
                <a:sym typeface="Arial"/>
              </a:rPr>
              <a:t> </a:t>
            </a:r>
            <a:r>
              <a:rPr lang="en-GB" sz="1200" b="0" i="0" u="none" strike="noStrike" cap="none" dirty="0" err="1">
                <a:solidFill>
                  <a:schemeClr val="dk1"/>
                </a:solidFill>
                <a:highlight>
                  <a:srgbClr val="FFFFFF"/>
                </a:highlight>
                <a:latin typeface="Arial"/>
                <a:ea typeface="Arial"/>
                <a:cs typeface="Arial"/>
                <a:sym typeface="Arial"/>
              </a:rPr>
              <a:t>pohľad</a:t>
            </a:r>
            <a:r>
              <a:rPr lang="en-GB" sz="1200" b="0" i="0" u="none" strike="noStrike" cap="none" dirty="0">
                <a:solidFill>
                  <a:schemeClr val="dk1"/>
                </a:solidFill>
                <a:highlight>
                  <a:srgbClr val="FFFFFF"/>
                </a:highlight>
                <a:latin typeface="Arial"/>
                <a:ea typeface="Arial"/>
                <a:cs typeface="Arial"/>
                <a:sym typeface="Arial"/>
              </a:rPr>
              <a:t> </a:t>
            </a:r>
            <a:r>
              <a:rPr lang="en-GB" sz="1200" b="0" i="0" u="none" strike="noStrike" cap="none" dirty="0" err="1">
                <a:solidFill>
                  <a:schemeClr val="dk1"/>
                </a:solidFill>
                <a:highlight>
                  <a:srgbClr val="FFFFFF"/>
                </a:highlight>
                <a:latin typeface="Arial"/>
                <a:ea typeface="Arial"/>
                <a:cs typeface="Arial"/>
                <a:sym typeface="Arial"/>
              </a:rPr>
              <a:t>na</a:t>
            </a:r>
            <a:r>
              <a:rPr lang="en-GB" sz="1200" b="0" i="0" u="none" strike="noStrike" cap="none" dirty="0">
                <a:solidFill>
                  <a:schemeClr val="dk1"/>
                </a:solidFill>
                <a:highlight>
                  <a:srgbClr val="FFFFFF"/>
                </a:highlight>
                <a:latin typeface="Arial"/>
                <a:ea typeface="Arial"/>
                <a:cs typeface="Arial"/>
                <a:sym typeface="Arial"/>
              </a:rPr>
              <a:t> </a:t>
            </a:r>
            <a:r>
              <a:rPr lang="en-GB" sz="1200" b="0" i="0" u="none" strike="noStrike" cap="none" dirty="0" err="1">
                <a:solidFill>
                  <a:schemeClr val="dk1"/>
                </a:solidFill>
                <a:highlight>
                  <a:srgbClr val="FFFFFF"/>
                </a:highlight>
                <a:latin typeface="Arial"/>
                <a:ea typeface="Arial"/>
                <a:cs typeface="Arial"/>
                <a:sym typeface="Arial"/>
              </a:rPr>
              <a:t>kompozíciu</a:t>
            </a:r>
            <a:r>
              <a:rPr lang="en-GB" sz="1200" b="0" i="0" u="none" strike="noStrike" cap="none" dirty="0">
                <a:solidFill>
                  <a:schemeClr val="dk1"/>
                </a:solidFill>
                <a:highlight>
                  <a:srgbClr val="FFFFFF"/>
                </a:highlight>
                <a:latin typeface="Arial"/>
                <a:ea typeface="Arial"/>
                <a:cs typeface="Arial"/>
                <a:sym typeface="Arial"/>
              </a:rPr>
              <a:t>.</a:t>
            </a:r>
          </a:p>
          <a:p>
            <a:pPr marL="457200" marR="0" lvl="0" indent="-304800" algn="l" rtl="0">
              <a:lnSpc>
                <a:spcPct val="115000"/>
              </a:lnSpc>
              <a:spcBef>
                <a:spcPts val="0"/>
              </a:spcBef>
              <a:spcAft>
                <a:spcPts val="0"/>
              </a:spcAft>
              <a:buClr>
                <a:schemeClr val="dk1"/>
              </a:buClr>
              <a:buSzPts val="1200"/>
              <a:buFont typeface="Arial"/>
              <a:buChar char="●"/>
            </a:pPr>
            <a:r>
              <a:rPr lang="en-GB" sz="1200" b="0" i="0" u="none" strike="noStrike" cap="none" dirty="0" err="1">
                <a:solidFill>
                  <a:schemeClr val="dk1"/>
                </a:solidFill>
                <a:highlight>
                  <a:srgbClr val="FFFFFF"/>
                </a:highlight>
                <a:latin typeface="Arial"/>
                <a:ea typeface="Arial"/>
                <a:cs typeface="Arial"/>
                <a:sym typeface="Arial"/>
              </a:rPr>
              <a:t>Vylepšite</a:t>
            </a:r>
            <a:r>
              <a:rPr lang="en-GB" sz="1200" b="0" i="0" u="none" strike="noStrike" cap="none" dirty="0">
                <a:solidFill>
                  <a:schemeClr val="dk1"/>
                </a:solidFill>
                <a:highlight>
                  <a:srgbClr val="FFFFFF"/>
                </a:highlight>
                <a:latin typeface="Arial"/>
                <a:ea typeface="Arial"/>
                <a:cs typeface="Arial"/>
                <a:sym typeface="Arial"/>
              </a:rPr>
              <a:t> </a:t>
            </a:r>
            <a:r>
              <a:rPr lang="en-GB" sz="1200" b="0" i="0" u="none" strike="noStrike" cap="none" dirty="0" err="1">
                <a:solidFill>
                  <a:schemeClr val="dk1"/>
                </a:solidFill>
                <a:highlight>
                  <a:srgbClr val="FFFFFF"/>
                </a:highlight>
                <a:latin typeface="Arial"/>
                <a:ea typeface="Arial"/>
                <a:cs typeface="Arial"/>
                <a:sym typeface="Arial"/>
              </a:rPr>
              <a:t>formulácia</a:t>
            </a:r>
            <a:r>
              <a:rPr lang="en-GB" sz="1200" b="0" i="0" u="none" strike="noStrike" cap="none" dirty="0">
                <a:solidFill>
                  <a:schemeClr val="dk1"/>
                </a:solidFill>
                <a:highlight>
                  <a:srgbClr val="FFFFFF"/>
                </a:highlight>
                <a:latin typeface="Arial"/>
                <a:ea typeface="Arial"/>
                <a:cs typeface="Arial"/>
                <a:sym typeface="Arial"/>
              </a:rPr>
              <a:t> </a:t>
            </a:r>
            <a:r>
              <a:rPr lang="en-GB" sz="1200" b="0" i="0" u="none" strike="noStrike" cap="none" dirty="0" err="1">
                <a:solidFill>
                  <a:schemeClr val="dk1"/>
                </a:solidFill>
                <a:highlight>
                  <a:srgbClr val="FFFFFF"/>
                </a:highlight>
                <a:latin typeface="Arial"/>
                <a:ea typeface="Arial"/>
                <a:cs typeface="Arial"/>
                <a:sym typeface="Arial"/>
              </a:rPr>
              <a:t>textu</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Shape 790"/>
        <p:cNvGrpSpPr/>
        <p:nvPr/>
      </p:nvGrpSpPr>
      <p:grpSpPr>
        <a:xfrm>
          <a:off x="0" y="0"/>
          <a:ext cx="0" cy="0"/>
          <a:chOff x="0" y="0"/>
          <a:chExt cx="0" cy="0"/>
        </a:xfrm>
      </p:grpSpPr>
      <p:sp>
        <p:nvSpPr>
          <p:cNvPr id="791" name="Google Shape;791;p98"/>
          <p:cNvSpPr txBox="1">
            <a:spLocks noGrp="1"/>
          </p:cNvSpPr>
          <p:nvPr>
            <p:ph type="title"/>
          </p:nvPr>
        </p:nvSpPr>
        <p:spPr>
          <a:xfrm>
            <a:off x="311700" y="445025"/>
            <a:ext cx="8520600" cy="9570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20689"/>
              <a:buNone/>
            </a:pPr>
            <a:r>
              <a:rPr lang="en-GB" sz="2577"/>
              <a:t>C3 - Flow, Control, Complexity, Connection, FoM - Definition</a:t>
            </a:r>
            <a:endParaRPr sz="2577"/>
          </a:p>
          <a:p>
            <a:pPr marL="0" lvl="0" indent="0" algn="l" rtl="0">
              <a:spcBef>
                <a:spcPts val="0"/>
              </a:spcBef>
              <a:spcAft>
                <a:spcPts val="0"/>
              </a:spcAft>
              <a:buSzPct val="39430"/>
              <a:buNone/>
            </a:pPr>
            <a:r>
              <a:rPr lang="en-GB" sz="2789">
                <a:solidFill>
                  <a:srgbClr val="FF0000"/>
                </a:solidFill>
              </a:rPr>
              <a:t>Updated text after Seminar in Salzburg </a:t>
            </a:r>
            <a:endParaRPr/>
          </a:p>
        </p:txBody>
      </p:sp>
      <p:sp>
        <p:nvSpPr>
          <p:cNvPr id="792" name="Google Shape;792;p9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GB"/>
              <a:t>42</a:t>
            </a:fld>
            <a:endParaRPr/>
          </a:p>
        </p:txBody>
      </p:sp>
      <p:sp>
        <p:nvSpPr>
          <p:cNvPr id="793" name="Google Shape;793;p98"/>
          <p:cNvSpPr txBox="1"/>
          <p:nvPr/>
        </p:nvSpPr>
        <p:spPr>
          <a:xfrm>
            <a:off x="547075" y="2875275"/>
            <a:ext cx="8362500" cy="113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p>
        </p:txBody>
      </p:sp>
      <p:pic>
        <p:nvPicPr>
          <p:cNvPr id="794" name="Google Shape;794;p98"/>
          <p:cNvPicPr preferRelativeResize="0"/>
          <p:nvPr/>
        </p:nvPicPr>
        <p:blipFill>
          <a:blip r:embed="rId3">
            <a:alphaModFix/>
          </a:blip>
          <a:stretch>
            <a:fillRect/>
          </a:stretch>
        </p:blipFill>
        <p:spPr>
          <a:xfrm>
            <a:off x="311700" y="1441625"/>
            <a:ext cx="8182224" cy="2691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Shape 799"/>
        <p:cNvGrpSpPr/>
        <p:nvPr/>
      </p:nvGrpSpPr>
      <p:grpSpPr>
        <a:xfrm>
          <a:off x="0" y="0"/>
          <a:ext cx="0" cy="0"/>
          <a:chOff x="0" y="0"/>
          <a:chExt cx="0" cy="0"/>
        </a:xfrm>
      </p:grpSpPr>
      <p:sp>
        <p:nvSpPr>
          <p:cNvPr id="800" name="Google Shape;800;p99"/>
          <p:cNvSpPr txBox="1">
            <a:spLocks noGrp="1"/>
          </p:cNvSpPr>
          <p:nvPr>
            <p:ph type="title"/>
          </p:nvPr>
        </p:nvSpPr>
        <p:spPr>
          <a:xfrm>
            <a:off x="311700" y="445025"/>
            <a:ext cx="8520600" cy="9570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120689"/>
              <a:buFont typeface="Arial"/>
              <a:buNone/>
            </a:pPr>
            <a:r>
              <a:rPr lang="en-GB" sz="2577"/>
              <a:t>C3 - Flow, Control, Complexity, Connection, FoM - Definition</a:t>
            </a:r>
            <a:endParaRPr sz="2577"/>
          </a:p>
          <a:p>
            <a:pPr marL="0" lvl="0" indent="0" algn="l" rtl="0">
              <a:spcBef>
                <a:spcPts val="0"/>
              </a:spcBef>
              <a:spcAft>
                <a:spcPts val="0"/>
              </a:spcAft>
              <a:buSzPct val="39430"/>
              <a:buNone/>
            </a:pPr>
            <a:r>
              <a:rPr lang="en-GB" sz="2789">
                <a:solidFill>
                  <a:srgbClr val="FF0000"/>
                </a:solidFill>
              </a:rPr>
              <a:t>Updated text after Seminar in Salzburg  </a:t>
            </a:r>
            <a:endParaRPr sz="100"/>
          </a:p>
          <a:p>
            <a:pPr marL="0" lvl="0" indent="0" algn="l" rtl="0">
              <a:lnSpc>
                <a:spcPct val="100000"/>
              </a:lnSpc>
              <a:spcBef>
                <a:spcPts val="0"/>
              </a:spcBef>
              <a:spcAft>
                <a:spcPts val="0"/>
              </a:spcAft>
              <a:buSzPct val="111111"/>
              <a:buNone/>
            </a:pPr>
            <a:endParaRPr/>
          </a:p>
        </p:txBody>
      </p:sp>
      <p:sp>
        <p:nvSpPr>
          <p:cNvPr id="801" name="Google Shape;801;p9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GB"/>
              <a:t>43</a:t>
            </a:fld>
            <a:endParaRPr/>
          </a:p>
        </p:txBody>
      </p:sp>
      <p:sp>
        <p:nvSpPr>
          <p:cNvPr id="802" name="Google Shape;802;p99"/>
          <p:cNvSpPr txBox="1"/>
          <p:nvPr/>
        </p:nvSpPr>
        <p:spPr>
          <a:xfrm>
            <a:off x="547075" y="2875275"/>
            <a:ext cx="8362500" cy="113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p>
        </p:txBody>
      </p:sp>
      <p:pic>
        <p:nvPicPr>
          <p:cNvPr id="803" name="Google Shape;803;p99"/>
          <p:cNvPicPr preferRelativeResize="0"/>
          <p:nvPr/>
        </p:nvPicPr>
        <p:blipFill>
          <a:blip r:embed="rId3">
            <a:alphaModFix/>
          </a:blip>
          <a:stretch>
            <a:fillRect/>
          </a:stretch>
        </p:blipFill>
        <p:spPr>
          <a:xfrm>
            <a:off x="547075" y="1317000"/>
            <a:ext cx="6954702" cy="33462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Shape 808"/>
        <p:cNvGrpSpPr/>
        <p:nvPr/>
      </p:nvGrpSpPr>
      <p:grpSpPr>
        <a:xfrm>
          <a:off x="0" y="0"/>
          <a:ext cx="0" cy="0"/>
          <a:chOff x="0" y="0"/>
          <a:chExt cx="0" cy="0"/>
        </a:xfrm>
      </p:grpSpPr>
      <p:sp>
        <p:nvSpPr>
          <p:cNvPr id="809" name="Google Shape;809;p100"/>
          <p:cNvSpPr txBox="1">
            <a:spLocks noGrp="1"/>
          </p:cNvSpPr>
          <p:nvPr>
            <p:ph type="title"/>
          </p:nvPr>
        </p:nvSpPr>
        <p:spPr>
          <a:xfrm>
            <a:off x="311700" y="445025"/>
            <a:ext cx="8520600" cy="9570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120689"/>
              <a:buFont typeface="Arial"/>
              <a:buNone/>
            </a:pPr>
            <a:r>
              <a:rPr lang="en-GB" sz="2577"/>
              <a:t>C3 - Flow, Control, Complexity, Connection, FoM - Definition</a:t>
            </a:r>
            <a:endParaRPr sz="2577"/>
          </a:p>
          <a:p>
            <a:pPr marL="0" lvl="0" indent="0" algn="l" rtl="0">
              <a:spcBef>
                <a:spcPts val="0"/>
              </a:spcBef>
              <a:spcAft>
                <a:spcPts val="0"/>
              </a:spcAft>
              <a:buSzPct val="39430"/>
              <a:buNone/>
            </a:pPr>
            <a:r>
              <a:rPr lang="en-GB" sz="2789">
                <a:solidFill>
                  <a:srgbClr val="FF0000"/>
                </a:solidFill>
              </a:rPr>
              <a:t>Updated text after Seminar in Salzburg  </a:t>
            </a:r>
            <a:endParaRPr sz="100"/>
          </a:p>
          <a:p>
            <a:pPr marL="0" lvl="0" indent="0" algn="l" rtl="0">
              <a:lnSpc>
                <a:spcPct val="100000"/>
              </a:lnSpc>
              <a:spcBef>
                <a:spcPts val="0"/>
              </a:spcBef>
              <a:spcAft>
                <a:spcPts val="0"/>
              </a:spcAft>
              <a:buSzPct val="111111"/>
              <a:buNone/>
            </a:pPr>
            <a:endParaRPr/>
          </a:p>
        </p:txBody>
      </p:sp>
      <p:sp>
        <p:nvSpPr>
          <p:cNvPr id="810" name="Google Shape;810;p10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GB"/>
              <a:t>44</a:t>
            </a:fld>
            <a:endParaRPr/>
          </a:p>
        </p:txBody>
      </p:sp>
      <p:sp>
        <p:nvSpPr>
          <p:cNvPr id="811" name="Google Shape;811;p100"/>
          <p:cNvSpPr txBox="1"/>
          <p:nvPr/>
        </p:nvSpPr>
        <p:spPr>
          <a:xfrm>
            <a:off x="547075" y="2875275"/>
            <a:ext cx="8362500" cy="113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p>
        </p:txBody>
      </p:sp>
      <p:pic>
        <p:nvPicPr>
          <p:cNvPr id="812" name="Google Shape;812;p100"/>
          <p:cNvPicPr preferRelativeResize="0"/>
          <p:nvPr/>
        </p:nvPicPr>
        <p:blipFill>
          <a:blip r:embed="rId3">
            <a:alphaModFix/>
          </a:blip>
          <a:stretch>
            <a:fillRect/>
          </a:stretch>
        </p:blipFill>
        <p:spPr>
          <a:xfrm>
            <a:off x="369000" y="1461900"/>
            <a:ext cx="7935500" cy="20906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Shape 817"/>
        <p:cNvGrpSpPr/>
        <p:nvPr/>
      </p:nvGrpSpPr>
      <p:grpSpPr>
        <a:xfrm>
          <a:off x="0" y="0"/>
          <a:ext cx="0" cy="0"/>
          <a:chOff x="0" y="0"/>
          <a:chExt cx="0" cy="0"/>
        </a:xfrm>
      </p:grpSpPr>
      <p:sp>
        <p:nvSpPr>
          <p:cNvPr id="818" name="Google Shape;818;p101"/>
          <p:cNvSpPr txBox="1">
            <a:spLocks noGrp="1"/>
          </p:cNvSpPr>
          <p:nvPr>
            <p:ph type="title"/>
          </p:nvPr>
        </p:nvSpPr>
        <p:spPr>
          <a:xfrm>
            <a:off x="311700" y="445025"/>
            <a:ext cx="8520600" cy="9570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388888"/>
              <a:buNone/>
            </a:pPr>
            <a:r>
              <a:rPr lang="en-GB"/>
              <a:t>C3 - Complexity and Freedom of Movement - Definition</a:t>
            </a:r>
            <a:endParaRPr sz="800">
              <a:solidFill>
                <a:srgbClr val="B5082E"/>
              </a:solidFill>
              <a:latin typeface="Verdana"/>
              <a:ea typeface="Verdana"/>
              <a:cs typeface="Verdana"/>
              <a:sym typeface="Verdana"/>
            </a:endParaRPr>
          </a:p>
          <a:p>
            <a:pPr marL="0" lvl="0" indent="0" algn="l" rtl="0">
              <a:lnSpc>
                <a:spcPct val="100000"/>
              </a:lnSpc>
              <a:spcBef>
                <a:spcPts val="0"/>
              </a:spcBef>
              <a:spcAft>
                <a:spcPts val="0"/>
              </a:spcAft>
              <a:buSzPct val="111111"/>
              <a:buNone/>
            </a:pPr>
            <a:endParaRPr/>
          </a:p>
        </p:txBody>
      </p:sp>
      <p:sp>
        <p:nvSpPr>
          <p:cNvPr id="819" name="Google Shape;819;p10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GB"/>
              <a:t>45</a:t>
            </a:fld>
            <a:endParaRPr/>
          </a:p>
        </p:txBody>
      </p:sp>
      <p:sp>
        <p:nvSpPr>
          <p:cNvPr id="820" name="Google Shape;820;p101"/>
          <p:cNvSpPr txBox="1"/>
          <p:nvPr/>
        </p:nvSpPr>
        <p:spPr>
          <a:xfrm>
            <a:off x="351225" y="1262425"/>
            <a:ext cx="8121300" cy="28470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1200"/>
              </a:spcBef>
              <a:spcAft>
                <a:spcPts val="0"/>
              </a:spcAft>
              <a:buClr>
                <a:srgbClr val="0000FF"/>
              </a:buClr>
              <a:buSzPts val="1400"/>
              <a:buNone/>
            </a:pPr>
            <a:r>
              <a:rPr lang="en-GB" sz="1100">
                <a:solidFill>
                  <a:srgbClr val="0000FF"/>
                </a:solidFill>
                <a:latin typeface="Verdana"/>
                <a:ea typeface="Verdana"/>
                <a:cs typeface="Verdana"/>
                <a:sym typeface="Verdana"/>
              </a:rPr>
              <a:t>Removed from C1 (additional description for combinations complexity for </a:t>
            </a:r>
            <a:r>
              <a:rPr lang="en-GB" sz="1100" b="1">
                <a:solidFill>
                  <a:srgbClr val="0000FF"/>
                </a:solidFill>
                <a:latin typeface="Verdana"/>
                <a:ea typeface="Verdana"/>
                <a:cs typeface="Verdana"/>
                <a:sym typeface="Verdana"/>
              </a:rPr>
              <a:t>Squad and Pas de Deux</a:t>
            </a:r>
            <a:r>
              <a:rPr lang="en-GB" sz="1100">
                <a:solidFill>
                  <a:srgbClr val="0000FF"/>
                </a:solidFill>
                <a:latin typeface="Verdana"/>
                <a:ea typeface="Verdana"/>
                <a:cs typeface="Verdana"/>
                <a:sym typeface="Verdana"/>
              </a:rPr>
              <a:t>)</a:t>
            </a:r>
            <a:endParaRPr sz="1100">
              <a:solidFill>
                <a:srgbClr val="0000FF"/>
              </a:solidFill>
              <a:latin typeface="Verdana"/>
              <a:ea typeface="Verdana"/>
              <a:cs typeface="Verdana"/>
              <a:sym typeface="Verdana"/>
            </a:endParaRPr>
          </a:p>
          <a:p>
            <a:pPr marL="457200" lvl="0" indent="-228600" algn="l" rtl="0">
              <a:lnSpc>
                <a:spcPct val="115000"/>
              </a:lnSpc>
              <a:spcBef>
                <a:spcPts val="0"/>
              </a:spcBef>
              <a:spcAft>
                <a:spcPts val="0"/>
              </a:spcAft>
              <a:buClr>
                <a:schemeClr val="dk1"/>
              </a:buClr>
              <a:buSzPts val="1400"/>
              <a:buNone/>
            </a:pPr>
            <a:r>
              <a:rPr lang="en-GB" sz="1100">
                <a:solidFill>
                  <a:schemeClr val="dk1"/>
                </a:solidFill>
                <a:latin typeface="Verdana"/>
                <a:ea typeface="Verdana"/>
                <a:cs typeface="Verdana"/>
                <a:sym typeface="Verdana"/>
              </a:rPr>
              <a:t>For an excellent </a:t>
            </a:r>
            <a:r>
              <a:rPr lang="en-GB" sz="1100" strike="sngStrike">
                <a:solidFill>
                  <a:srgbClr val="FF0000"/>
                </a:solidFill>
                <a:latin typeface="Verdana"/>
                <a:ea typeface="Verdana"/>
                <a:cs typeface="Verdana"/>
                <a:sym typeface="Verdana"/>
              </a:rPr>
              <a:t>Variety in Structure</a:t>
            </a:r>
            <a:r>
              <a:rPr lang="en-GB" sz="1100">
                <a:solidFill>
                  <a:schemeClr val="dk1"/>
                </a:solidFill>
                <a:latin typeface="Verdana"/>
                <a:ea typeface="Verdana"/>
                <a:cs typeface="Verdana"/>
                <a:sym typeface="Verdana"/>
              </a:rPr>
              <a:t> </a:t>
            </a:r>
            <a:r>
              <a:rPr lang="en-GB" sz="1100">
                <a:solidFill>
                  <a:srgbClr val="0000FF"/>
                </a:solidFill>
                <a:latin typeface="Verdana"/>
                <a:ea typeface="Verdana"/>
                <a:cs typeface="Verdana"/>
                <a:sym typeface="Verdana"/>
              </a:rPr>
              <a:t>Complexity in Combination</a:t>
            </a:r>
            <a:r>
              <a:rPr lang="en-GB" sz="1100">
                <a:solidFill>
                  <a:schemeClr val="dk1"/>
                </a:solidFill>
                <a:latin typeface="Verdana"/>
                <a:ea typeface="Verdana"/>
                <a:cs typeface="Verdana"/>
                <a:sym typeface="Verdana"/>
              </a:rPr>
              <a:t> the following aspects are also considered:</a:t>
            </a:r>
            <a:endParaRPr sz="1100">
              <a:solidFill>
                <a:schemeClr val="dk1"/>
              </a:solidFill>
              <a:latin typeface="Verdana"/>
              <a:ea typeface="Verdana"/>
              <a:cs typeface="Verdana"/>
              <a:sym typeface="Verdana"/>
            </a:endParaRPr>
          </a:p>
          <a:p>
            <a:pPr marL="457200" lvl="0" indent="-228600" algn="l" rtl="0">
              <a:lnSpc>
                <a:spcPct val="115000"/>
              </a:lnSpc>
              <a:spcBef>
                <a:spcPts val="0"/>
              </a:spcBef>
              <a:spcAft>
                <a:spcPts val="0"/>
              </a:spcAft>
              <a:buClr>
                <a:schemeClr val="dk1"/>
              </a:buClr>
              <a:buSzPts val="1400"/>
              <a:buNone/>
            </a:pPr>
            <a:br>
              <a:rPr lang="en-GB" sz="1100">
                <a:solidFill>
                  <a:schemeClr val="dk1"/>
                </a:solidFill>
                <a:latin typeface="Verdana"/>
                <a:ea typeface="Verdana"/>
                <a:cs typeface="Verdana"/>
                <a:sym typeface="Verdana"/>
              </a:rPr>
            </a:br>
            <a:r>
              <a:rPr lang="en-GB" sz="1100">
                <a:solidFill>
                  <a:schemeClr val="dk1"/>
                </a:solidFill>
                <a:latin typeface="Verdana"/>
                <a:ea typeface="Verdana"/>
                <a:cs typeface="Verdana"/>
                <a:sym typeface="Verdana"/>
              </a:rPr>
              <a:t>- excellent </a:t>
            </a:r>
            <a:r>
              <a:rPr lang="en-GB" sz="1100" b="1">
                <a:solidFill>
                  <a:schemeClr val="dk1"/>
                </a:solidFill>
                <a:latin typeface="Verdana"/>
                <a:ea typeface="Verdana"/>
                <a:cs typeface="Verdana"/>
                <a:sym typeface="Verdana"/>
              </a:rPr>
              <a:t>complexity</a:t>
            </a:r>
            <a:r>
              <a:rPr lang="en-GB" sz="1100">
                <a:solidFill>
                  <a:schemeClr val="dk1"/>
                </a:solidFill>
                <a:latin typeface="Verdana"/>
                <a:ea typeface="Verdana"/>
                <a:cs typeface="Verdana"/>
                <a:sym typeface="Verdana"/>
              </a:rPr>
              <a:t>: Double or Triple exercises with a very high demand on complexity of the posture and/or balance of the supporting Vaulter (e.g. free standing base, or flying exercise supported by standsplit)</a:t>
            </a:r>
            <a:endParaRPr sz="1100">
              <a:solidFill>
                <a:schemeClr val="dk1"/>
              </a:solidFill>
              <a:latin typeface="Verdana"/>
              <a:ea typeface="Verdana"/>
              <a:cs typeface="Verdana"/>
              <a:sym typeface="Verdana"/>
            </a:endParaRPr>
          </a:p>
          <a:p>
            <a:pPr marL="457200" lvl="0" indent="-228600" algn="l" rtl="0">
              <a:lnSpc>
                <a:spcPct val="115000"/>
              </a:lnSpc>
              <a:spcBef>
                <a:spcPts val="0"/>
              </a:spcBef>
              <a:spcAft>
                <a:spcPts val="0"/>
              </a:spcAft>
              <a:buClr>
                <a:schemeClr val="dk1"/>
              </a:buClr>
              <a:buSzPts val="1400"/>
              <a:buNone/>
            </a:pPr>
            <a:br>
              <a:rPr lang="en-GB" sz="1100">
                <a:solidFill>
                  <a:schemeClr val="dk1"/>
                </a:solidFill>
                <a:latin typeface="Verdana"/>
                <a:ea typeface="Verdana"/>
                <a:cs typeface="Verdana"/>
                <a:sym typeface="Verdana"/>
              </a:rPr>
            </a:br>
            <a:r>
              <a:rPr lang="en-GB" sz="1100">
                <a:solidFill>
                  <a:schemeClr val="dk1"/>
                </a:solidFill>
                <a:latin typeface="Verdana"/>
                <a:ea typeface="Verdana"/>
                <a:cs typeface="Verdana"/>
                <a:sym typeface="Verdana"/>
              </a:rPr>
              <a:t>- excellent </a:t>
            </a:r>
            <a:r>
              <a:rPr lang="en-GB" sz="1100" b="1">
                <a:solidFill>
                  <a:schemeClr val="dk1"/>
                </a:solidFill>
                <a:latin typeface="Verdana"/>
                <a:ea typeface="Verdana"/>
                <a:cs typeface="Verdana"/>
                <a:sym typeface="Verdana"/>
              </a:rPr>
              <a:t>coordination</a:t>
            </a:r>
            <a:r>
              <a:rPr lang="en-GB" sz="1100">
                <a:solidFill>
                  <a:schemeClr val="dk1"/>
                </a:solidFill>
                <a:latin typeface="Verdana"/>
                <a:ea typeface="Verdana"/>
                <a:cs typeface="Verdana"/>
                <a:sym typeface="Verdana"/>
              </a:rPr>
              <a:t>: Double or Triple exercises with high demand on coordination between the Vaulters (complex build up/build down, combination of simultaneous complex dynamic exercises)</a:t>
            </a:r>
            <a:endParaRPr sz="1100">
              <a:solidFill>
                <a:schemeClr val="dk1"/>
              </a:solidFill>
              <a:latin typeface="Verdana"/>
              <a:ea typeface="Verdana"/>
              <a:cs typeface="Verdana"/>
              <a:sym typeface="Verdana"/>
            </a:endParaRPr>
          </a:p>
          <a:p>
            <a:pPr marL="457200" lvl="0" indent="-228600" algn="l" rtl="0">
              <a:lnSpc>
                <a:spcPct val="115000"/>
              </a:lnSpc>
              <a:spcBef>
                <a:spcPts val="0"/>
              </a:spcBef>
              <a:spcAft>
                <a:spcPts val="0"/>
              </a:spcAft>
              <a:buClr>
                <a:schemeClr val="dk1"/>
              </a:buClr>
              <a:buSzPts val="1400"/>
              <a:buNone/>
            </a:pPr>
            <a:br>
              <a:rPr lang="en-GB" sz="1100">
                <a:solidFill>
                  <a:schemeClr val="dk1"/>
                </a:solidFill>
                <a:latin typeface="Verdana"/>
                <a:ea typeface="Verdana"/>
                <a:cs typeface="Verdana"/>
                <a:sym typeface="Verdana"/>
              </a:rPr>
            </a:br>
            <a:r>
              <a:rPr lang="en-GB" sz="1100">
                <a:solidFill>
                  <a:schemeClr val="dk1"/>
                </a:solidFill>
                <a:latin typeface="Verdana"/>
                <a:ea typeface="Verdana"/>
                <a:cs typeface="Verdana"/>
                <a:sym typeface="Verdana"/>
              </a:rPr>
              <a:t>- excellent </a:t>
            </a:r>
            <a:r>
              <a:rPr lang="en-GB" sz="1100" b="1">
                <a:solidFill>
                  <a:schemeClr val="dk1"/>
                </a:solidFill>
                <a:latin typeface="Verdana"/>
                <a:ea typeface="Verdana"/>
                <a:cs typeface="Verdana"/>
                <a:sym typeface="Verdana"/>
              </a:rPr>
              <a:t>supporting or stabilizing sequences</a:t>
            </a:r>
            <a:r>
              <a:rPr lang="en-GB" sz="1100">
                <a:solidFill>
                  <a:schemeClr val="dk1"/>
                </a:solidFill>
                <a:latin typeface="Verdana"/>
                <a:ea typeface="Verdana"/>
                <a:cs typeface="Verdana"/>
                <a:sym typeface="Verdana"/>
              </a:rPr>
              <a:t>: sequences where the supporting or stabilizing base executes a change in posture, Level and/or Direction while supporting.</a:t>
            </a:r>
            <a:endParaRPr sz="1100">
              <a:solidFill>
                <a:schemeClr val="dk1"/>
              </a:solidFill>
              <a:latin typeface="Verdana"/>
              <a:ea typeface="Verdana"/>
              <a:cs typeface="Verdana"/>
              <a:sym typeface="Verdana"/>
            </a:endParaRPr>
          </a:p>
          <a:p>
            <a:pPr marL="0" lvl="0" indent="0" algn="l" rtl="0">
              <a:lnSpc>
                <a:spcPct val="107000"/>
              </a:lnSpc>
              <a:spcBef>
                <a:spcPts val="1200"/>
              </a:spcBef>
              <a:spcAft>
                <a:spcPts val="0"/>
              </a:spcAft>
              <a:buNone/>
            </a:pPr>
            <a:endParaRPr sz="1100" b="1">
              <a:solidFill>
                <a:schemeClr val="dk1"/>
              </a:solidFill>
            </a:endParaRPr>
          </a:p>
          <a:p>
            <a:pPr marL="0" lvl="0" indent="0" algn="l" rtl="0">
              <a:lnSpc>
                <a:spcPct val="106000"/>
              </a:lnSpc>
              <a:spcBef>
                <a:spcPts val="0"/>
              </a:spcBef>
              <a:spcAft>
                <a:spcPts val="0"/>
              </a:spcAft>
              <a:buNone/>
            </a:pPr>
            <a:endParaRPr sz="1100">
              <a:solidFill>
                <a:schemeClr val="dk1"/>
              </a:solidFill>
              <a:highlight>
                <a:srgbClr val="FFFFFF"/>
              </a:highlight>
            </a:endParaRPr>
          </a:p>
          <a:p>
            <a:pPr marL="673100" lvl="0" indent="-228600" algn="l" rtl="0">
              <a:lnSpc>
                <a:spcPct val="115000"/>
              </a:lnSpc>
              <a:spcBef>
                <a:spcPts val="0"/>
              </a:spcBef>
              <a:spcAft>
                <a:spcPts val="0"/>
              </a:spcAft>
              <a:buNone/>
            </a:pPr>
            <a:endParaRPr sz="1000">
              <a:solidFill>
                <a:schemeClr val="dk1"/>
              </a:solidFill>
            </a:endParaRPr>
          </a:p>
          <a:p>
            <a:pPr marL="0" lvl="0" indent="0" algn="l" rtl="0">
              <a:lnSpc>
                <a:spcPct val="107000"/>
              </a:lnSpc>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Shape 825"/>
        <p:cNvGrpSpPr/>
        <p:nvPr/>
      </p:nvGrpSpPr>
      <p:grpSpPr>
        <a:xfrm>
          <a:off x="0" y="0"/>
          <a:ext cx="0" cy="0"/>
          <a:chOff x="0" y="0"/>
          <a:chExt cx="0" cy="0"/>
        </a:xfrm>
      </p:grpSpPr>
      <p:sp>
        <p:nvSpPr>
          <p:cNvPr id="826" name="Google Shape;826;p102"/>
          <p:cNvSpPr txBox="1">
            <a:spLocks noGrp="1"/>
          </p:cNvSpPr>
          <p:nvPr>
            <p:ph type="title"/>
          </p:nvPr>
        </p:nvSpPr>
        <p:spPr>
          <a:xfrm>
            <a:off x="217350" y="118150"/>
            <a:ext cx="8709300" cy="607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388888"/>
              <a:buNone/>
            </a:pPr>
            <a:r>
              <a:rPr lang="en-GB"/>
              <a:t>C3- Unity of Composition &amp; Complexity - scoresheet (2024)</a:t>
            </a:r>
            <a:endParaRPr sz="800">
              <a:solidFill>
                <a:srgbClr val="B5082E"/>
              </a:solidFill>
              <a:latin typeface="Verdana"/>
              <a:ea typeface="Verdana"/>
              <a:cs typeface="Verdana"/>
              <a:sym typeface="Verdana"/>
            </a:endParaRPr>
          </a:p>
        </p:txBody>
      </p:sp>
      <p:sp>
        <p:nvSpPr>
          <p:cNvPr id="827" name="Google Shape;827;p10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GB"/>
              <a:t>46</a:t>
            </a:fld>
            <a:endParaRPr/>
          </a:p>
        </p:txBody>
      </p:sp>
      <p:sp>
        <p:nvSpPr>
          <p:cNvPr id="828" name="Google Shape;828;p102"/>
          <p:cNvSpPr txBox="1"/>
          <p:nvPr/>
        </p:nvSpPr>
        <p:spPr>
          <a:xfrm>
            <a:off x="917137" y="643652"/>
            <a:ext cx="141928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0" i="0" u="none" strike="noStrike" cap="none">
                <a:solidFill>
                  <a:schemeClr val="dk1"/>
                </a:solidFill>
                <a:latin typeface="Arial"/>
                <a:ea typeface="Arial"/>
                <a:cs typeface="Arial"/>
                <a:sym typeface="Arial"/>
              </a:rPr>
              <a:t>Squad test 1 = 1*</a:t>
            </a:r>
            <a:endParaRPr>
              <a:solidFill>
                <a:schemeClr val="dk1"/>
              </a:solidFill>
            </a:endParaRPr>
          </a:p>
        </p:txBody>
      </p:sp>
      <p:sp>
        <p:nvSpPr>
          <p:cNvPr id="829" name="Google Shape;829;p102"/>
          <p:cNvSpPr txBox="1"/>
          <p:nvPr/>
        </p:nvSpPr>
        <p:spPr>
          <a:xfrm>
            <a:off x="3303749" y="3190918"/>
            <a:ext cx="25707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0" i="0" u="none" strike="noStrike" cap="none">
                <a:solidFill>
                  <a:schemeClr val="dk1"/>
                </a:solidFill>
                <a:latin typeface="Arial"/>
                <a:ea typeface="Arial"/>
                <a:cs typeface="Arial"/>
                <a:sym typeface="Arial"/>
              </a:rPr>
              <a:t>Ind. Test 2 = </a:t>
            </a:r>
            <a:r>
              <a:rPr lang="en-GB" sz="1200" b="0" i="0" u="none" strike="noStrike" cap="none">
                <a:solidFill>
                  <a:srgbClr val="FF0000"/>
                </a:solidFill>
                <a:latin typeface="Arial"/>
                <a:ea typeface="Arial"/>
                <a:cs typeface="Arial"/>
                <a:sym typeface="Arial"/>
              </a:rPr>
              <a:t>CH, </a:t>
            </a:r>
            <a:r>
              <a:rPr lang="en-GB" sz="1200" b="0" i="0" strike="noStrike" cap="none">
                <a:solidFill>
                  <a:schemeClr val="dk1"/>
                </a:solidFill>
                <a:latin typeface="Arial"/>
                <a:ea typeface="Arial"/>
                <a:cs typeface="Arial"/>
                <a:sym typeface="Arial"/>
              </a:rPr>
              <a:t>J,S,Yv 2* and S 3*</a:t>
            </a:r>
            <a:endParaRPr>
              <a:solidFill>
                <a:schemeClr val="dk1"/>
              </a:solidFill>
            </a:endParaRPr>
          </a:p>
        </p:txBody>
      </p:sp>
      <p:sp>
        <p:nvSpPr>
          <p:cNvPr id="830" name="Google Shape;830;p102"/>
          <p:cNvSpPr txBox="1"/>
          <p:nvPr/>
        </p:nvSpPr>
        <p:spPr>
          <a:xfrm>
            <a:off x="3188988" y="826700"/>
            <a:ext cx="2766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1" i="0" u="none" strike="noStrike" cap="none">
                <a:solidFill>
                  <a:schemeClr val="dk1"/>
                </a:solidFill>
              </a:rPr>
              <a:t>Ind. Test 1 = 1* </a:t>
            </a:r>
            <a:r>
              <a:rPr lang="en-GB" sz="1200">
                <a:solidFill>
                  <a:schemeClr val="dk1"/>
                </a:solidFill>
              </a:rPr>
              <a:t>CH,</a:t>
            </a:r>
            <a:r>
              <a:rPr lang="en-GB" sz="1200">
                <a:solidFill>
                  <a:srgbClr val="FF0000"/>
                </a:solidFill>
              </a:rPr>
              <a:t> </a:t>
            </a:r>
            <a:r>
              <a:rPr lang="en-GB" sz="1200">
                <a:solidFill>
                  <a:schemeClr val="dk1"/>
                </a:solidFill>
              </a:rPr>
              <a:t>J, S,</a:t>
            </a:r>
            <a:endParaRPr sz="1200" b="1" i="0" u="none" cap="none">
              <a:solidFill>
                <a:srgbClr val="FF0000"/>
              </a:solidFill>
            </a:endParaRPr>
          </a:p>
          <a:p>
            <a:pPr marL="457200" marR="0" lvl="0" indent="-304800" algn="l" rtl="0">
              <a:lnSpc>
                <a:spcPct val="100000"/>
              </a:lnSpc>
              <a:spcBef>
                <a:spcPts val="0"/>
              </a:spcBef>
              <a:spcAft>
                <a:spcPts val="0"/>
              </a:spcAft>
              <a:buClr>
                <a:schemeClr val="dk1"/>
              </a:buClr>
              <a:buSzPts val="1200"/>
              <a:buChar char="-"/>
            </a:pPr>
            <a:r>
              <a:rPr lang="en-GB" sz="1200" i="1">
                <a:solidFill>
                  <a:schemeClr val="dk1"/>
                </a:solidFill>
              </a:rPr>
              <a:t>never had complexity</a:t>
            </a:r>
            <a:endParaRPr sz="1200" i="1">
              <a:solidFill>
                <a:schemeClr val="dk1"/>
              </a:solidFill>
            </a:endParaRPr>
          </a:p>
        </p:txBody>
      </p:sp>
      <p:sp>
        <p:nvSpPr>
          <p:cNvPr id="831" name="Google Shape;831;p102"/>
          <p:cNvSpPr txBox="1"/>
          <p:nvPr/>
        </p:nvSpPr>
        <p:spPr>
          <a:xfrm>
            <a:off x="6707266" y="612411"/>
            <a:ext cx="1816523"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0" i="0" u="none" strike="noStrike" cap="none">
                <a:solidFill>
                  <a:schemeClr val="dk1"/>
                </a:solidFill>
                <a:latin typeface="Arial"/>
                <a:ea typeface="Arial"/>
                <a:cs typeface="Arial"/>
                <a:sym typeface="Arial"/>
              </a:rPr>
              <a:t>Pas de Deux test 1 = 1*</a:t>
            </a:r>
            <a:endParaRPr>
              <a:solidFill>
                <a:schemeClr val="dk1"/>
              </a:solidFill>
            </a:endParaRPr>
          </a:p>
        </p:txBody>
      </p:sp>
      <p:pic>
        <p:nvPicPr>
          <p:cNvPr id="832" name="Google Shape;832;p102"/>
          <p:cNvPicPr preferRelativeResize="0"/>
          <p:nvPr/>
        </p:nvPicPr>
        <p:blipFill rotWithShape="1">
          <a:blip r:embed="rId3">
            <a:alphaModFix/>
          </a:blip>
          <a:srcRect/>
          <a:stretch/>
        </p:blipFill>
        <p:spPr>
          <a:xfrm>
            <a:off x="6707267" y="3023471"/>
            <a:ext cx="1765191" cy="1639746"/>
          </a:xfrm>
          <a:prstGeom prst="rect">
            <a:avLst/>
          </a:prstGeom>
          <a:noFill/>
          <a:ln>
            <a:noFill/>
          </a:ln>
        </p:spPr>
      </p:pic>
      <p:pic>
        <p:nvPicPr>
          <p:cNvPr id="833" name="Google Shape;833;p102"/>
          <p:cNvPicPr preferRelativeResize="0"/>
          <p:nvPr/>
        </p:nvPicPr>
        <p:blipFill rotWithShape="1">
          <a:blip r:embed="rId4">
            <a:alphaModFix/>
          </a:blip>
          <a:srcRect/>
          <a:stretch/>
        </p:blipFill>
        <p:spPr>
          <a:xfrm>
            <a:off x="6707266" y="879126"/>
            <a:ext cx="1765191" cy="1710761"/>
          </a:xfrm>
          <a:prstGeom prst="rect">
            <a:avLst/>
          </a:prstGeom>
          <a:noFill/>
          <a:ln>
            <a:noFill/>
          </a:ln>
        </p:spPr>
      </p:pic>
      <p:sp>
        <p:nvSpPr>
          <p:cNvPr id="834" name="Google Shape;834;p102"/>
          <p:cNvSpPr txBox="1"/>
          <p:nvPr/>
        </p:nvSpPr>
        <p:spPr>
          <a:xfrm>
            <a:off x="6553874" y="2743649"/>
            <a:ext cx="212330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0" i="0" u="none" strike="noStrike" cap="none">
                <a:solidFill>
                  <a:schemeClr val="dk1"/>
                </a:solidFill>
                <a:latin typeface="Arial"/>
                <a:ea typeface="Arial"/>
                <a:cs typeface="Arial"/>
                <a:sym typeface="Arial"/>
              </a:rPr>
              <a:t>Pas de Deux test 2 = 2*&amp; 3*</a:t>
            </a:r>
            <a:endParaRPr>
              <a:solidFill>
                <a:schemeClr val="dk1"/>
              </a:solidFill>
            </a:endParaRPr>
          </a:p>
        </p:txBody>
      </p:sp>
      <p:pic>
        <p:nvPicPr>
          <p:cNvPr id="835" name="Google Shape;835;p102"/>
          <p:cNvPicPr preferRelativeResize="0"/>
          <p:nvPr/>
        </p:nvPicPr>
        <p:blipFill rotWithShape="1">
          <a:blip r:embed="rId5">
            <a:alphaModFix/>
          </a:blip>
          <a:srcRect/>
          <a:stretch/>
        </p:blipFill>
        <p:spPr>
          <a:xfrm>
            <a:off x="3003358" y="1254993"/>
            <a:ext cx="3187194" cy="1168971"/>
          </a:xfrm>
          <a:prstGeom prst="rect">
            <a:avLst/>
          </a:prstGeom>
          <a:noFill/>
          <a:ln>
            <a:noFill/>
          </a:ln>
        </p:spPr>
      </p:pic>
      <p:pic>
        <p:nvPicPr>
          <p:cNvPr id="836" name="Google Shape;836;p102"/>
          <p:cNvPicPr preferRelativeResize="0"/>
          <p:nvPr/>
        </p:nvPicPr>
        <p:blipFill rotWithShape="1">
          <a:blip r:embed="rId6">
            <a:alphaModFix/>
          </a:blip>
          <a:srcRect/>
          <a:stretch/>
        </p:blipFill>
        <p:spPr>
          <a:xfrm>
            <a:off x="2967021" y="3467914"/>
            <a:ext cx="3244154" cy="1187135"/>
          </a:xfrm>
          <a:prstGeom prst="rect">
            <a:avLst/>
          </a:prstGeom>
          <a:noFill/>
          <a:ln>
            <a:noFill/>
          </a:ln>
        </p:spPr>
      </p:pic>
      <p:sp>
        <p:nvSpPr>
          <p:cNvPr id="837" name="Google Shape;837;p102"/>
          <p:cNvSpPr txBox="1"/>
          <p:nvPr/>
        </p:nvSpPr>
        <p:spPr>
          <a:xfrm>
            <a:off x="4192261" y="3467914"/>
            <a:ext cx="13200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000" b="1" i="0" u="none" strike="noStrike" cap="none">
                <a:solidFill>
                  <a:srgbClr val="0000FF"/>
                </a:solidFill>
                <a:latin typeface="Arial"/>
                <a:ea typeface="Arial"/>
                <a:cs typeface="Arial"/>
                <a:sym typeface="Arial"/>
              </a:rPr>
              <a:t>&amp; complexity</a:t>
            </a:r>
            <a:endParaRPr>
              <a:solidFill>
                <a:srgbClr val="0000FF"/>
              </a:solidFill>
            </a:endParaRPr>
          </a:p>
        </p:txBody>
      </p:sp>
      <p:pic>
        <p:nvPicPr>
          <p:cNvPr id="838" name="Google Shape;838;p102"/>
          <p:cNvPicPr preferRelativeResize="0"/>
          <p:nvPr/>
        </p:nvPicPr>
        <p:blipFill rotWithShape="1">
          <a:blip r:embed="rId7">
            <a:alphaModFix/>
          </a:blip>
          <a:srcRect/>
          <a:stretch/>
        </p:blipFill>
        <p:spPr>
          <a:xfrm>
            <a:off x="750443" y="3031631"/>
            <a:ext cx="1720478" cy="1623425"/>
          </a:xfrm>
          <a:prstGeom prst="rect">
            <a:avLst/>
          </a:prstGeom>
          <a:noFill/>
          <a:ln>
            <a:noFill/>
          </a:ln>
        </p:spPr>
      </p:pic>
      <p:pic>
        <p:nvPicPr>
          <p:cNvPr id="839" name="Google Shape;839;p102"/>
          <p:cNvPicPr preferRelativeResize="0"/>
          <p:nvPr/>
        </p:nvPicPr>
        <p:blipFill rotWithShape="1">
          <a:blip r:embed="rId8">
            <a:alphaModFix/>
          </a:blip>
          <a:srcRect/>
          <a:stretch/>
        </p:blipFill>
        <p:spPr>
          <a:xfrm>
            <a:off x="732300" y="970591"/>
            <a:ext cx="1756764" cy="1684320"/>
          </a:xfrm>
          <a:prstGeom prst="rect">
            <a:avLst/>
          </a:prstGeom>
          <a:noFill/>
          <a:ln>
            <a:noFill/>
          </a:ln>
        </p:spPr>
      </p:pic>
      <p:sp>
        <p:nvSpPr>
          <p:cNvPr id="840" name="Google Shape;840;p102"/>
          <p:cNvSpPr txBox="1"/>
          <p:nvPr/>
        </p:nvSpPr>
        <p:spPr>
          <a:xfrm>
            <a:off x="751970" y="2740143"/>
            <a:ext cx="1756763"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0" i="0" u="none" strike="noStrike" cap="none">
                <a:solidFill>
                  <a:schemeClr val="dk1"/>
                </a:solidFill>
                <a:latin typeface="Arial"/>
                <a:ea typeface="Arial"/>
                <a:cs typeface="Arial"/>
                <a:sym typeface="Arial"/>
              </a:rPr>
              <a:t>Squad test 2 = 2* &amp; 3*</a:t>
            </a:r>
            <a:endParaRPr>
              <a:solidFill>
                <a:schemeClr val="dk1"/>
              </a:solidFill>
            </a:endParaRPr>
          </a:p>
        </p:txBody>
      </p:sp>
      <p:cxnSp>
        <p:nvCxnSpPr>
          <p:cNvPr id="841" name="Google Shape;841;p102"/>
          <p:cNvCxnSpPr/>
          <p:nvPr/>
        </p:nvCxnSpPr>
        <p:spPr>
          <a:xfrm>
            <a:off x="6846275" y="1086350"/>
            <a:ext cx="562800" cy="7800"/>
          </a:xfrm>
          <a:prstGeom prst="straightConnector1">
            <a:avLst/>
          </a:prstGeom>
          <a:noFill/>
          <a:ln w="28575" cap="flat" cmpd="sng">
            <a:solidFill>
              <a:srgbClr val="FF0000"/>
            </a:solidFill>
            <a:prstDash val="solid"/>
            <a:round/>
            <a:headEnd type="none" w="med" len="med"/>
            <a:tailEnd type="none" w="med" len="med"/>
          </a:ln>
        </p:spPr>
      </p:cxnSp>
      <p:cxnSp>
        <p:nvCxnSpPr>
          <p:cNvPr id="842" name="Google Shape;842;p102"/>
          <p:cNvCxnSpPr/>
          <p:nvPr/>
        </p:nvCxnSpPr>
        <p:spPr>
          <a:xfrm>
            <a:off x="7916975" y="992550"/>
            <a:ext cx="93900" cy="0"/>
          </a:xfrm>
          <a:prstGeom prst="straightConnector1">
            <a:avLst/>
          </a:prstGeom>
          <a:noFill/>
          <a:ln w="28575" cap="flat" cmpd="sng">
            <a:solidFill>
              <a:srgbClr val="FF0000"/>
            </a:solidFill>
            <a:prstDash val="solid"/>
            <a:round/>
            <a:headEnd type="none" w="med" len="med"/>
            <a:tailEnd type="none" w="med" len="med"/>
          </a:ln>
        </p:spPr>
      </p:cxnSp>
      <p:cxnSp>
        <p:nvCxnSpPr>
          <p:cNvPr id="843" name="Google Shape;843;p102"/>
          <p:cNvCxnSpPr/>
          <p:nvPr/>
        </p:nvCxnSpPr>
        <p:spPr>
          <a:xfrm>
            <a:off x="1891325" y="1101975"/>
            <a:ext cx="70200" cy="0"/>
          </a:xfrm>
          <a:prstGeom prst="straightConnector1">
            <a:avLst/>
          </a:prstGeom>
          <a:noFill/>
          <a:ln w="28575" cap="flat" cmpd="sng">
            <a:solidFill>
              <a:srgbClr val="FF0000"/>
            </a:solidFill>
            <a:prstDash val="solid"/>
            <a:round/>
            <a:headEnd type="none" w="med" len="med"/>
            <a:tailEnd type="none" w="med" len="med"/>
          </a:ln>
        </p:spPr>
      </p:cxnSp>
      <p:cxnSp>
        <p:nvCxnSpPr>
          <p:cNvPr id="844" name="Google Shape;844;p102"/>
          <p:cNvCxnSpPr/>
          <p:nvPr/>
        </p:nvCxnSpPr>
        <p:spPr>
          <a:xfrm>
            <a:off x="828425" y="1211375"/>
            <a:ext cx="578400" cy="15600"/>
          </a:xfrm>
          <a:prstGeom prst="straightConnector1">
            <a:avLst/>
          </a:prstGeom>
          <a:noFill/>
          <a:ln w="28575" cap="flat" cmpd="sng">
            <a:solidFill>
              <a:srgbClr val="FF0000"/>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4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4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3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Shape 849"/>
        <p:cNvGrpSpPr/>
        <p:nvPr/>
      </p:nvGrpSpPr>
      <p:grpSpPr>
        <a:xfrm>
          <a:off x="0" y="0"/>
          <a:ext cx="0" cy="0"/>
          <a:chOff x="0" y="0"/>
          <a:chExt cx="0" cy="0"/>
        </a:xfrm>
      </p:grpSpPr>
      <p:sp>
        <p:nvSpPr>
          <p:cNvPr id="850" name="Google Shape;850;p10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GB"/>
              <a:t>47</a:t>
            </a:fld>
            <a:endParaRPr/>
          </a:p>
        </p:txBody>
      </p:sp>
      <p:sp>
        <p:nvSpPr>
          <p:cNvPr id="851" name="Google Shape;851;p103"/>
          <p:cNvSpPr txBox="1"/>
          <p:nvPr/>
        </p:nvSpPr>
        <p:spPr>
          <a:xfrm>
            <a:off x="311700" y="1017725"/>
            <a:ext cx="8520600" cy="3733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GB" sz="1800" b="1" i="0" u="none" strike="noStrike" cap="none">
                <a:solidFill>
                  <a:schemeClr val="dk1"/>
                </a:solidFill>
                <a:latin typeface="Arial"/>
                <a:ea typeface="Arial"/>
                <a:cs typeface="Arial"/>
                <a:sym typeface="Arial"/>
              </a:rPr>
              <a:t>Up to 10 Points - Reference score</a:t>
            </a:r>
            <a:endParaRPr/>
          </a:p>
          <a:p>
            <a:pPr marL="12700" marR="0" lvl="0" indent="0" algn="l" rtl="0">
              <a:lnSpc>
                <a:spcPct val="100000"/>
              </a:lnSpc>
              <a:spcBef>
                <a:spcPts val="0"/>
              </a:spcBef>
              <a:spcAft>
                <a:spcPts val="0"/>
              </a:spcAft>
              <a:buNone/>
            </a:pPr>
            <a:r>
              <a:rPr lang="en-GB" sz="1000" b="1" i="0" u="none" strike="noStrike" cap="none">
                <a:solidFill>
                  <a:srgbClr val="741B47"/>
                </a:solidFill>
                <a:latin typeface="Arial"/>
                <a:ea typeface="Arial"/>
                <a:cs typeface="Arial"/>
                <a:sym typeface="Arial"/>
              </a:rPr>
              <a:t>✔ F</a:t>
            </a:r>
            <a:r>
              <a:rPr lang="en-GB" sz="1000" b="1">
                <a:solidFill>
                  <a:srgbClr val="741B47"/>
                </a:solidFill>
              </a:rPr>
              <a:t>low</a:t>
            </a:r>
            <a:r>
              <a:rPr lang="en-GB" sz="1000">
                <a:solidFill>
                  <a:srgbClr val="741B47"/>
                </a:solidFill>
              </a:rPr>
              <a:t>:</a:t>
            </a:r>
            <a:endParaRPr sz="1000" b="0" i="0" u="none" strike="noStrike" cap="none">
              <a:solidFill>
                <a:srgbClr val="741B47"/>
              </a:solidFill>
              <a:latin typeface="Arial"/>
              <a:ea typeface="Arial"/>
              <a:cs typeface="Arial"/>
              <a:sym typeface="Arial"/>
            </a:endParaRPr>
          </a:p>
          <a:p>
            <a:pPr marL="12700" marR="0" lvl="0" indent="0" algn="l"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Exercises are </a:t>
            </a:r>
            <a:r>
              <a:rPr lang="en-GB" sz="1000" b="1" i="0" u="none" strike="noStrike" cap="none">
                <a:solidFill>
                  <a:srgbClr val="000000"/>
                </a:solidFill>
              </a:rPr>
              <a:t>seamlessly connected</a:t>
            </a:r>
            <a:r>
              <a:rPr lang="en-GB" sz="1000" b="0" i="0" u="none" strike="noStrike" cap="none">
                <a:solidFill>
                  <a:srgbClr val="000000"/>
                </a:solidFill>
                <a:latin typeface="Arial"/>
                <a:ea typeface="Arial"/>
                <a:cs typeface="Arial"/>
                <a:sym typeface="Arial"/>
              </a:rPr>
              <a:t> creating an exemplary performance.</a:t>
            </a:r>
            <a:endParaRPr sz="10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The vaulter(s) </a:t>
            </a:r>
            <a:r>
              <a:rPr lang="en-GB" sz="1000" b="0" i="0" u="none" strike="sngStrike" cap="none">
                <a:solidFill>
                  <a:srgbClr val="FF0000"/>
                </a:solidFill>
                <a:latin typeface="Arial"/>
                <a:ea typeface="Arial"/>
                <a:cs typeface="Arial"/>
                <a:sym typeface="Arial"/>
              </a:rPr>
              <a:t>coordination and absorption of the canter</a:t>
            </a:r>
            <a:r>
              <a:rPr lang="en-GB" sz="1000" b="0" i="0" u="none" strike="noStrike" cap="none">
                <a:solidFill>
                  <a:srgbClr val="000000"/>
                </a:solidFill>
                <a:latin typeface="Arial"/>
                <a:ea typeface="Arial"/>
                <a:cs typeface="Arial"/>
                <a:sym typeface="Arial"/>
              </a:rPr>
              <a:t> </a:t>
            </a:r>
            <a:r>
              <a:rPr lang="en-GB" sz="1000">
                <a:solidFill>
                  <a:srgbClr val="0000FF"/>
                </a:solidFill>
              </a:rPr>
              <a:t>flow and smoothness </a:t>
            </a:r>
            <a:r>
              <a:rPr lang="en-GB" sz="1000" b="0" i="0" u="none" strike="noStrike" cap="none">
                <a:solidFill>
                  <a:srgbClr val="000000"/>
                </a:solidFill>
                <a:latin typeface="Arial"/>
                <a:ea typeface="Arial"/>
                <a:cs typeface="Arial"/>
                <a:sym typeface="Arial"/>
              </a:rPr>
              <a:t>display lightness and a floating effect. </a:t>
            </a:r>
            <a:endParaRPr sz="10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 </a:t>
            </a:r>
            <a:endParaRPr sz="10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None/>
            </a:pPr>
            <a:r>
              <a:rPr lang="en-GB" sz="1000" b="0" i="0" u="none" strike="noStrike" cap="none">
                <a:solidFill>
                  <a:srgbClr val="741B47"/>
                </a:solidFill>
                <a:latin typeface="Arial"/>
                <a:ea typeface="Arial"/>
                <a:cs typeface="Arial"/>
                <a:sym typeface="Arial"/>
              </a:rPr>
              <a:t>✔ </a:t>
            </a:r>
            <a:r>
              <a:rPr lang="en-GB" sz="1000" b="1" i="0" u="none" strike="noStrike" cap="none">
                <a:solidFill>
                  <a:srgbClr val="741B47"/>
                </a:solidFill>
                <a:latin typeface="Arial"/>
                <a:ea typeface="Arial"/>
                <a:cs typeface="Arial"/>
                <a:sym typeface="Arial"/>
              </a:rPr>
              <a:t>Control:</a:t>
            </a:r>
            <a:r>
              <a:rPr lang="en-GB" sz="1000" b="0" i="0" u="none" strike="noStrike" cap="none">
                <a:solidFill>
                  <a:srgbClr val="741B47"/>
                </a:solidFill>
                <a:latin typeface="Arial"/>
                <a:ea typeface="Arial"/>
                <a:cs typeface="Arial"/>
                <a:sym typeface="Arial"/>
              </a:rPr>
              <a:t> </a:t>
            </a:r>
            <a:endParaRPr sz="1000" b="0" i="0" u="none" strike="noStrike" cap="none">
              <a:solidFill>
                <a:srgbClr val="741B47"/>
              </a:solidFill>
              <a:latin typeface="Arial"/>
              <a:ea typeface="Arial"/>
              <a:cs typeface="Arial"/>
              <a:sym typeface="Arial"/>
            </a:endParaRPr>
          </a:p>
          <a:p>
            <a:pPr marL="12700" marR="0" lvl="0" indent="0" algn="l" rtl="0">
              <a:lnSpc>
                <a:spcPct val="100000"/>
              </a:lnSpc>
              <a:spcBef>
                <a:spcPts val="0"/>
              </a:spcBef>
              <a:spcAft>
                <a:spcPts val="0"/>
              </a:spcAft>
              <a:buNone/>
            </a:pPr>
            <a:r>
              <a:rPr lang="en-GB" sz="1000" b="1" i="0" u="none" strike="noStrike" cap="none">
                <a:solidFill>
                  <a:srgbClr val="000000"/>
                </a:solidFill>
              </a:rPr>
              <a:t>Consistent</a:t>
            </a:r>
            <a:r>
              <a:rPr lang="en-GB" sz="1000" b="0" i="0" u="none" strike="noStrike" cap="none">
                <a:solidFill>
                  <a:srgbClr val="000000"/>
                </a:solidFill>
                <a:latin typeface="Arial"/>
                <a:ea typeface="Arial"/>
                <a:cs typeface="Arial"/>
                <a:sym typeface="Arial"/>
              </a:rPr>
              <a:t> control and </a:t>
            </a:r>
            <a:r>
              <a:rPr lang="en-GB" sz="1000" b="1" i="0" u="none" strike="noStrike" cap="none">
                <a:solidFill>
                  <a:srgbClr val="000000"/>
                </a:solidFill>
              </a:rPr>
              <a:t>skillful</a:t>
            </a:r>
            <a:r>
              <a:rPr lang="en-GB" sz="1000" b="0" i="0" u="none" strike="noStrike" cap="none">
                <a:solidFill>
                  <a:srgbClr val="000000"/>
                </a:solidFill>
                <a:latin typeface="Arial"/>
                <a:ea typeface="Arial"/>
                <a:cs typeface="Arial"/>
                <a:sym typeface="Arial"/>
              </a:rPr>
              <a:t> execution throughout the test.</a:t>
            </a:r>
            <a:endParaRPr sz="10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The entire test is performed with a </a:t>
            </a:r>
            <a:r>
              <a:rPr lang="en-GB" sz="1000" b="1" i="0" u="none" strike="noStrike" cap="none">
                <a:solidFill>
                  <a:srgbClr val="000000"/>
                </a:solidFill>
              </a:rPr>
              <a:t>high level of safety</a:t>
            </a:r>
            <a:r>
              <a:rPr lang="en-GB" sz="1000" b="0" i="0" u="none" strike="noStrike" cap="none">
                <a:solidFill>
                  <a:srgbClr val="000000"/>
                </a:solidFill>
                <a:latin typeface="Arial"/>
                <a:ea typeface="Arial"/>
                <a:cs typeface="Arial"/>
                <a:sym typeface="Arial"/>
              </a:rPr>
              <a:t>.</a:t>
            </a:r>
            <a:endParaRPr sz="10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 </a:t>
            </a:r>
            <a:endParaRPr sz="10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None/>
            </a:pPr>
            <a:r>
              <a:rPr lang="en-GB" sz="1000" b="1" i="0" u="none" strike="noStrike" cap="none">
                <a:solidFill>
                  <a:srgbClr val="741B47"/>
                </a:solidFill>
                <a:latin typeface="Arial"/>
                <a:ea typeface="Arial"/>
                <a:cs typeface="Arial"/>
                <a:sym typeface="Arial"/>
              </a:rPr>
              <a:t>✔ Complexity:</a:t>
            </a:r>
            <a:endParaRPr sz="1000" b="0" i="0" u="none" strike="noStrike" cap="none">
              <a:solidFill>
                <a:srgbClr val="741B47"/>
              </a:solidFill>
              <a:latin typeface="Arial"/>
              <a:ea typeface="Arial"/>
              <a:cs typeface="Arial"/>
              <a:sym typeface="Arial"/>
            </a:endParaRPr>
          </a:p>
          <a:p>
            <a:pPr marL="12700" marR="0" lvl="0" indent="0" algn="l" rtl="0">
              <a:lnSpc>
                <a:spcPct val="100000"/>
              </a:lnSpc>
              <a:spcBef>
                <a:spcPts val="0"/>
              </a:spcBef>
              <a:spcAft>
                <a:spcPts val="0"/>
              </a:spcAft>
              <a:buNone/>
            </a:pPr>
            <a:r>
              <a:rPr lang="en-GB" sz="1000" b="1" i="0" u="none" strike="noStrike" cap="none">
                <a:solidFill>
                  <a:srgbClr val="000000"/>
                </a:solidFill>
              </a:rPr>
              <a:t>Excellent</a:t>
            </a:r>
            <a:r>
              <a:rPr lang="en-GB" sz="1000" b="0" i="0" u="none" strike="noStrike" cap="none">
                <a:solidFill>
                  <a:srgbClr val="000000"/>
                </a:solidFill>
                <a:latin typeface="Arial"/>
                <a:ea typeface="Arial"/>
                <a:cs typeface="Arial"/>
                <a:sym typeface="Arial"/>
              </a:rPr>
              <a:t> use of </a:t>
            </a:r>
            <a:r>
              <a:rPr lang="en-GB" sz="1000" b="1" i="0" u="none" strike="noStrike" cap="none">
                <a:solidFill>
                  <a:srgbClr val="000000"/>
                </a:solidFill>
              </a:rPr>
              <a:t>complex </a:t>
            </a:r>
            <a:r>
              <a:rPr lang="en-GB" sz="1000" i="0" u="none" strike="sngStrike" cap="none">
                <a:solidFill>
                  <a:srgbClr val="FF0000"/>
                </a:solidFill>
              </a:rPr>
              <a:t>and creative</a:t>
            </a:r>
            <a:r>
              <a:rPr lang="en-GB" sz="1000" b="0" i="0" u="none" strike="noStrike" cap="none">
                <a:solidFill>
                  <a:srgbClr val="000000"/>
                </a:solidFill>
                <a:latin typeface="Arial"/>
                <a:ea typeface="Arial"/>
                <a:cs typeface="Arial"/>
                <a:sym typeface="Arial"/>
              </a:rPr>
              <a:t> positions, directions, exercises (</a:t>
            </a:r>
            <a:r>
              <a:rPr lang="en-GB" sz="1000" b="1" i="0" u="none" strike="noStrike" cap="none">
                <a:solidFill>
                  <a:srgbClr val="000000"/>
                </a:solidFill>
              </a:rPr>
              <a:t>including mounts and dismounts</a:t>
            </a:r>
            <a:r>
              <a:rPr lang="en-GB" sz="1000" b="0" i="0" u="none" strike="noStrike" cap="none">
                <a:solidFill>
                  <a:srgbClr val="000000"/>
                </a:solidFill>
                <a:latin typeface="Arial"/>
                <a:ea typeface="Arial"/>
                <a:cs typeface="Arial"/>
                <a:sym typeface="Arial"/>
              </a:rPr>
              <a:t>), </a:t>
            </a:r>
            <a:endParaRPr sz="10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combinations, transitions and sequences.</a:t>
            </a:r>
            <a:br>
              <a:rPr lang="en-GB" sz="1000" b="0" i="0" u="none" strike="noStrike" cap="none">
                <a:solidFill>
                  <a:srgbClr val="000000"/>
                </a:solidFill>
                <a:latin typeface="Arial"/>
                <a:ea typeface="Arial"/>
                <a:cs typeface="Arial"/>
                <a:sym typeface="Arial"/>
              </a:rPr>
            </a:br>
            <a:br>
              <a:rPr lang="en-GB" sz="1000" b="0" i="0" u="none" strike="noStrike" cap="none">
                <a:solidFill>
                  <a:srgbClr val="000000"/>
                </a:solidFill>
                <a:latin typeface="Arial"/>
                <a:ea typeface="Arial"/>
                <a:cs typeface="Arial"/>
                <a:sym typeface="Arial"/>
              </a:rPr>
            </a:br>
            <a:r>
              <a:rPr lang="en-GB" sz="1000" b="1" i="0" u="none" strike="noStrike" cap="none">
                <a:solidFill>
                  <a:srgbClr val="741B47"/>
                </a:solidFill>
                <a:latin typeface="Arial"/>
                <a:ea typeface="Arial"/>
                <a:cs typeface="Arial"/>
                <a:sym typeface="Arial"/>
              </a:rPr>
              <a:t>✔ Freedom of movement:</a:t>
            </a:r>
            <a:endParaRPr sz="1000" b="0" i="0" u="none" strike="noStrike" cap="none">
              <a:solidFill>
                <a:srgbClr val="741B47"/>
              </a:solidFill>
              <a:latin typeface="Arial"/>
              <a:ea typeface="Arial"/>
              <a:cs typeface="Arial"/>
              <a:sym typeface="Arial"/>
            </a:endParaRPr>
          </a:p>
          <a:p>
            <a:pPr marL="495300" marR="0" lvl="0" indent="-228600" algn="l"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o    </a:t>
            </a:r>
            <a:r>
              <a:rPr lang="en-GB" sz="1000" b="1">
                <a:solidFill>
                  <a:srgbClr val="0000FF"/>
                </a:solidFill>
              </a:rPr>
              <a:t>D</a:t>
            </a:r>
            <a:r>
              <a:rPr lang="en-GB" sz="1000" b="1" i="0" u="none" strike="noStrike" cap="none">
                <a:solidFill>
                  <a:srgbClr val="0000FF"/>
                </a:solidFill>
              </a:rPr>
              <a:t>istinctively</a:t>
            </a:r>
            <a:r>
              <a:rPr lang="en-GB" sz="1000" b="0" i="0" u="none" strike="noStrike" cap="none">
                <a:solidFill>
                  <a:srgbClr val="0000FF"/>
                </a:solidFill>
                <a:latin typeface="Arial"/>
                <a:ea typeface="Arial"/>
                <a:cs typeface="Arial"/>
                <a:sym typeface="Arial"/>
              </a:rPr>
              <a:t> </a:t>
            </a:r>
            <a:r>
              <a:rPr lang="en-GB" sz="1000" b="1"/>
              <a:t>c</a:t>
            </a:r>
            <a:r>
              <a:rPr lang="en-GB" sz="1000" b="1" i="0" u="none" strike="noStrike" cap="none">
                <a:solidFill>
                  <a:srgbClr val="000000"/>
                </a:solidFill>
              </a:rPr>
              <a:t>reative, unique or unexpected</a:t>
            </a:r>
            <a:r>
              <a:rPr lang="en-GB" sz="1000" b="0" i="0" u="none" strike="noStrike" cap="none">
                <a:solidFill>
                  <a:srgbClr val="000000"/>
                </a:solidFill>
                <a:latin typeface="Arial"/>
                <a:ea typeface="Arial"/>
                <a:cs typeface="Arial"/>
                <a:sym typeface="Arial"/>
              </a:rPr>
              <a:t> use of space. </a:t>
            </a:r>
            <a:r>
              <a:rPr lang="en-GB" sz="1000">
                <a:solidFill>
                  <a:srgbClr val="0000FF"/>
                </a:solidFill>
              </a:rPr>
              <a:t>Exercises are</a:t>
            </a:r>
            <a:r>
              <a:rPr lang="en-GB" sz="1000" b="1">
                <a:solidFill>
                  <a:srgbClr val="0000FF"/>
                </a:solidFill>
              </a:rPr>
              <a:t> combined differently</a:t>
            </a:r>
            <a:r>
              <a:rPr lang="en-GB" sz="1000">
                <a:solidFill>
                  <a:srgbClr val="0000FF"/>
                </a:solidFill>
              </a:rPr>
              <a:t> and</a:t>
            </a:r>
            <a:r>
              <a:rPr lang="en-GB" sz="1000"/>
              <a:t> </a:t>
            </a:r>
            <a:r>
              <a:rPr lang="en-GB" sz="1000" b="0" i="0" u="none" strike="noStrike" cap="none">
                <a:solidFill>
                  <a:srgbClr val="000000"/>
                </a:solidFill>
                <a:latin typeface="Arial"/>
                <a:ea typeface="Arial"/>
                <a:cs typeface="Arial"/>
                <a:sym typeface="Arial"/>
              </a:rPr>
              <a:t>cover </a:t>
            </a:r>
            <a:r>
              <a:rPr lang="en-GB" sz="1000" b="1" i="0" u="none" strike="noStrike" cap="none">
                <a:solidFill>
                  <a:srgbClr val="000000"/>
                </a:solidFill>
              </a:rPr>
              <a:t>various</a:t>
            </a:r>
            <a:r>
              <a:rPr lang="en-GB" sz="1000" b="0" i="0" u="none" strike="noStrike" cap="none">
                <a:solidFill>
                  <a:srgbClr val="000000"/>
                </a:solidFill>
                <a:latin typeface="Arial"/>
                <a:ea typeface="Arial"/>
                <a:cs typeface="Arial"/>
                <a:sym typeface="Arial"/>
              </a:rPr>
              <a:t> </a:t>
            </a:r>
            <a:endParaRPr sz="1000" b="0" i="0" u="none" strike="noStrike" cap="none">
              <a:solidFill>
                <a:srgbClr val="000000"/>
              </a:solidFill>
              <a:latin typeface="Arial"/>
              <a:ea typeface="Arial"/>
              <a:cs typeface="Arial"/>
              <a:sym typeface="Arial"/>
            </a:endParaRPr>
          </a:p>
          <a:p>
            <a:pPr marL="266700" marR="0" lvl="0" indent="0" algn="l" rtl="0">
              <a:lnSpc>
                <a:spcPct val="100000"/>
              </a:lnSpc>
              <a:spcBef>
                <a:spcPts val="0"/>
              </a:spcBef>
              <a:spcAft>
                <a:spcPts val="0"/>
              </a:spcAft>
              <a:buNone/>
            </a:pPr>
            <a:r>
              <a:rPr lang="en-GB" sz="1000"/>
              <a:t>      </a:t>
            </a:r>
            <a:r>
              <a:rPr lang="en-GB" sz="1000" b="0" i="0" u="none" strike="noStrike" cap="none">
                <a:solidFill>
                  <a:srgbClr val="000000"/>
                </a:solidFill>
                <a:latin typeface="Arial"/>
                <a:ea typeface="Arial"/>
                <a:cs typeface="Arial"/>
                <a:sym typeface="Arial"/>
              </a:rPr>
              <a:t>directions, orientations and levels.</a:t>
            </a:r>
            <a:endParaRPr sz="1000" b="0" i="0" u="none" strike="noStrike" cap="none">
              <a:solidFill>
                <a:srgbClr val="000000"/>
              </a:solidFill>
              <a:latin typeface="Arial"/>
              <a:ea typeface="Arial"/>
              <a:cs typeface="Arial"/>
              <a:sym typeface="Arial"/>
            </a:endParaRPr>
          </a:p>
          <a:p>
            <a:pPr marL="495300" marR="0" lvl="0" indent="-228600" algn="l"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o    The vaulter(s) </a:t>
            </a:r>
            <a:r>
              <a:rPr lang="en-GB" sz="1000" b="1" i="0" u="none" strike="noStrike" cap="none">
                <a:solidFill>
                  <a:srgbClr val="000000"/>
                </a:solidFill>
              </a:rPr>
              <a:t>move(s) unrestrained</a:t>
            </a:r>
            <a:r>
              <a:rPr lang="en-GB" sz="1000" b="0" i="0" u="none" strike="noStrike" cap="none">
                <a:solidFill>
                  <a:srgbClr val="000000"/>
                </a:solidFill>
                <a:latin typeface="Arial"/>
                <a:ea typeface="Arial"/>
                <a:cs typeface="Arial"/>
                <a:sym typeface="Arial"/>
              </a:rPr>
              <a:t> in balance. Voluntary and controlled </a:t>
            </a:r>
            <a:r>
              <a:rPr lang="en-GB" sz="1000" b="1" i="0" u="none" strike="noStrike" cap="none">
                <a:solidFill>
                  <a:srgbClr val="000000"/>
                </a:solidFill>
              </a:rPr>
              <a:t>moments of suspension between balanced</a:t>
            </a:r>
            <a:r>
              <a:rPr lang="en-GB" sz="1000" b="0" i="0" u="none" strike="noStrike" cap="none">
                <a:solidFill>
                  <a:srgbClr val="000000"/>
                </a:solidFill>
                <a:latin typeface="Arial"/>
                <a:ea typeface="Arial"/>
                <a:cs typeface="Arial"/>
                <a:sym typeface="Arial"/>
              </a:rPr>
              <a:t> moves. </a:t>
            </a:r>
            <a:endParaRPr sz="1000" b="0" i="0" u="none" strike="noStrike" cap="none">
              <a:solidFill>
                <a:srgbClr val="000000"/>
              </a:solidFill>
              <a:latin typeface="Arial"/>
              <a:ea typeface="Arial"/>
              <a:cs typeface="Arial"/>
              <a:sym typeface="Arial"/>
            </a:endParaRPr>
          </a:p>
          <a:p>
            <a:pPr marL="495300" marR="0" lvl="0" indent="-228600" algn="l"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o    The </a:t>
            </a:r>
            <a:r>
              <a:rPr lang="en-GB" sz="1000" b="1" i="0" u="none" strike="noStrike" cap="none">
                <a:solidFill>
                  <a:srgbClr val="000000"/>
                </a:solidFill>
              </a:rPr>
              <a:t>distance with the handles varies</a:t>
            </a:r>
            <a:r>
              <a:rPr lang="en-GB" sz="1000" b="0" i="0" u="none" strike="noStrike" cap="none">
                <a:solidFill>
                  <a:srgbClr val="000000"/>
                </a:solidFill>
                <a:latin typeface="Arial"/>
                <a:ea typeface="Arial"/>
                <a:cs typeface="Arial"/>
                <a:sym typeface="Arial"/>
              </a:rPr>
              <a:t> and comes close to its </a:t>
            </a:r>
            <a:r>
              <a:rPr lang="en-GB" sz="1000" b="1" i="0" u="none" strike="noStrike" cap="none">
                <a:solidFill>
                  <a:srgbClr val="000000"/>
                </a:solidFill>
              </a:rPr>
              <a:t>potential maximum</a:t>
            </a:r>
            <a:r>
              <a:rPr lang="en-GB" sz="1000" b="0" i="0" u="none" strike="noStrike" cap="none">
                <a:solidFill>
                  <a:srgbClr val="000000"/>
                </a:solidFill>
                <a:latin typeface="Arial"/>
                <a:ea typeface="Arial"/>
                <a:cs typeface="Arial"/>
                <a:sym typeface="Arial"/>
              </a:rPr>
              <a:t>.</a:t>
            </a:r>
            <a:endParaRPr sz="10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 </a:t>
            </a:r>
            <a:endParaRPr sz="10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None/>
            </a:pPr>
            <a:r>
              <a:rPr lang="en-GB" sz="1000" b="1" i="0" u="sng" strike="noStrike" cap="none">
                <a:solidFill>
                  <a:srgbClr val="741B47"/>
                </a:solidFill>
                <a:latin typeface="Arial"/>
                <a:ea typeface="Arial"/>
                <a:cs typeface="Arial"/>
                <a:sym typeface="Arial"/>
              </a:rPr>
              <a:t>In Squad/Pas de Deux:</a:t>
            </a:r>
            <a:endParaRPr sz="1000" b="0" i="0" u="none" strike="noStrike" cap="none">
              <a:solidFill>
                <a:srgbClr val="741B47"/>
              </a:solidFill>
              <a:latin typeface="Arial"/>
              <a:ea typeface="Arial"/>
              <a:cs typeface="Arial"/>
              <a:sym typeface="Arial"/>
            </a:endParaRPr>
          </a:p>
          <a:p>
            <a:pPr marL="12700" marR="0" lvl="0" indent="0" algn="l" rtl="0">
              <a:lnSpc>
                <a:spcPct val="100000"/>
              </a:lnSpc>
              <a:spcBef>
                <a:spcPts val="0"/>
              </a:spcBef>
              <a:spcAft>
                <a:spcPts val="0"/>
              </a:spcAft>
              <a:buNone/>
            </a:pPr>
            <a:r>
              <a:rPr lang="en-GB" sz="1000" b="1" i="0" u="none" strike="noStrike" cap="none">
                <a:solidFill>
                  <a:srgbClr val="741B47"/>
                </a:solidFill>
                <a:latin typeface="Arial"/>
                <a:ea typeface="Arial"/>
                <a:cs typeface="Arial"/>
                <a:sym typeface="Arial"/>
              </a:rPr>
              <a:t>✔ Connection: </a:t>
            </a:r>
            <a:endParaRPr sz="1000" b="0" i="0" u="none" strike="noStrike" cap="none">
              <a:solidFill>
                <a:srgbClr val="741B47"/>
              </a:solidFill>
              <a:latin typeface="Arial"/>
              <a:ea typeface="Arial"/>
              <a:cs typeface="Arial"/>
              <a:sym typeface="Arial"/>
            </a:endParaRPr>
          </a:p>
          <a:p>
            <a:pPr marL="495300" marR="0" lvl="0" indent="-228600" algn="l"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o    </a:t>
            </a:r>
            <a:r>
              <a:rPr lang="en-GB" sz="1000" b="1" i="0" u="none" strike="noStrike" cap="none">
                <a:solidFill>
                  <a:srgbClr val="000000"/>
                </a:solidFill>
              </a:rPr>
              <a:t>Meaningful and creative</a:t>
            </a:r>
            <a:r>
              <a:rPr lang="en-GB" sz="1000" b="0" i="0" u="none" strike="noStrike" cap="none">
                <a:solidFill>
                  <a:srgbClr val="000000"/>
                </a:solidFill>
                <a:latin typeface="Arial"/>
                <a:ea typeface="Arial"/>
                <a:cs typeface="Arial"/>
                <a:sym typeface="Arial"/>
              </a:rPr>
              <a:t> connection between vaulters, who are </a:t>
            </a:r>
            <a:r>
              <a:rPr lang="en-GB" sz="1000" b="1" i="0" u="none" strike="noStrike" cap="none">
                <a:solidFill>
                  <a:srgbClr val="000000"/>
                </a:solidFill>
              </a:rPr>
              <a:t>united in a synergetic</a:t>
            </a:r>
            <a:r>
              <a:rPr lang="en-GB" sz="1000" b="0" i="0" u="none" strike="noStrike" cap="none">
                <a:solidFill>
                  <a:srgbClr val="000000"/>
                </a:solidFill>
                <a:latin typeface="Arial"/>
                <a:ea typeface="Arial"/>
                <a:cs typeface="Arial"/>
                <a:sym typeface="Arial"/>
              </a:rPr>
              <a:t> way.</a:t>
            </a:r>
            <a:endParaRPr sz="1000" b="0" i="0" u="none" strike="noStrike" cap="none">
              <a:solidFill>
                <a:srgbClr val="000000"/>
              </a:solidFill>
              <a:latin typeface="Arial"/>
              <a:ea typeface="Arial"/>
              <a:cs typeface="Arial"/>
              <a:sym typeface="Arial"/>
            </a:endParaRPr>
          </a:p>
          <a:p>
            <a:pPr marL="495300" marR="0" lvl="0" indent="-228600" algn="l"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o    Individual excellence serves the Squad’s unity.</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chemeClr val="dk1"/>
              </a:solidFill>
              <a:highlight>
                <a:srgbClr val="FFFFFF"/>
              </a:highlight>
              <a:latin typeface="Arial"/>
              <a:ea typeface="Arial"/>
              <a:cs typeface="Arial"/>
              <a:sym typeface="Arial"/>
            </a:endParaRPr>
          </a:p>
        </p:txBody>
      </p:sp>
      <p:sp>
        <p:nvSpPr>
          <p:cNvPr id="852" name="Google Shape;852;p103"/>
          <p:cNvSpPr txBox="1">
            <a:spLocks noGrp="1"/>
          </p:cNvSpPr>
          <p:nvPr>
            <p:ph type="title"/>
          </p:nvPr>
        </p:nvSpPr>
        <p:spPr>
          <a:xfrm>
            <a:off x="257400" y="445025"/>
            <a:ext cx="86292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6666"/>
              <a:buNone/>
            </a:pPr>
            <a:r>
              <a:rPr lang="en-GB" sz="2400"/>
              <a:t>C3- Flow, Control, Connection, Complexity and FoM</a:t>
            </a:r>
            <a:br>
              <a:rPr lang="en-GB" sz="2400"/>
            </a:br>
            <a:r>
              <a:rPr lang="en-GB" sz="1456">
                <a:solidFill>
                  <a:srgbClr val="FF0000"/>
                </a:solidFill>
              </a:rPr>
              <a:t>Updated text after Seminar in Salzburg </a:t>
            </a:r>
            <a:r>
              <a:rPr lang="en-GB" sz="2789">
                <a:solidFill>
                  <a:srgbClr val="FF0000"/>
                </a:solidFill>
              </a:rPr>
              <a:t> </a:t>
            </a:r>
            <a:endParaRPr sz="2700"/>
          </a:p>
        </p:txBody>
      </p:sp>
      <p:sp>
        <p:nvSpPr>
          <p:cNvPr id="853" name="Google Shape;853;p103"/>
          <p:cNvSpPr/>
          <p:nvPr/>
        </p:nvSpPr>
        <p:spPr>
          <a:xfrm>
            <a:off x="6983100" y="1149450"/>
            <a:ext cx="1849200" cy="2090100"/>
          </a:xfrm>
          <a:prstGeom prst="rect">
            <a:avLst/>
          </a:prstGeom>
          <a:solidFill>
            <a:srgbClr val="00FF0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12700" marR="0" lvl="0" indent="0" algn="ctr" rtl="0">
              <a:lnSpc>
                <a:spcPct val="100000"/>
              </a:lnSpc>
              <a:spcBef>
                <a:spcPts val="0"/>
              </a:spcBef>
              <a:spcAft>
                <a:spcPts val="0"/>
              </a:spcAft>
              <a:buNone/>
            </a:pPr>
            <a:r>
              <a:rPr lang="en-GB" sz="800" b="1" u="sng">
                <a:solidFill>
                  <a:schemeClr val="dk1"/>
                </a:solidFill>
              </a:rPr>
              <a:t>SHORT DESCRIPTION</a:t>
            </a:r>
            <a:endParaRPr sz="800" b="1" u="sng">
              <a:solidFill>
                <a:schemeClr val="dk1"/>
              </a:solidFill>
            </a:endParaRPr>
          </a:p>
          <a:p>
            <a:pPr marL="12700" marR="0" lvl="0" indent="0" algn="ctr" rtl="0">
              <a:lnSpc>
                <a:spcPct val="100000"/>
              </a:lnSpc>
              <a:spcBef>
                <a:spcPts val="0"/>
              </a:spcBef>
              <a:spcAft>
                <a:spcPts val="0"/>
              </a:spcAft>
              <a:buNone/>
            </a:pPr>
            <a:endParaRPr sz="800" b="1" u="sng">
              <a:solidFill>
                <a:schemeClr val="dk1"/>
              </a:solidFill>
            </a:endParaRPr>
          </a:p>
          <a:p>
            <a:pPr marL="12700" marR="0" lvl="0" indent="0" algn="l" rtl="0">
              <a:lnSpc>
                <a:spcPct val="100000"/>
              </a:lnSpc>
              <a:spcBef>
                <a:spcPts val="0"/>
              </a:spcBef>
              <a:spcAft>
                <a:spcPts val="0"/>
              </a:spcAft>
              <a:buNone/>
            </a:pPr>
            <a:r>
              <a:rPr lang="en-GB" sz="800" b="0" i="0" u="none" strike="noStrike" cap="none">
                <a:solidFill>
                  <a:schemeClr val="dk1"/>
                </a:solidFill>
                <a:latin typeface="Arial"/>
                <a:ea typeface="Arial"/>
                <a:cs typeface="Arial"/>
                <a:sym typeface="Arial"/>
              </a:rPr>
              <a:t>Seamless test demonstrating lightness with a floating effect.</a:t>
            </a:r>
            <a:endParaRPr sz="800" b="0" i="0" u="none" strike="noStrike" cap="none">
              <a:solidFill>
                <a:schemeClr val="dk1"/>
              </a:solidFill>
              <a:latin typeface="Arial"/>
              <a:ea typeface="Arial"/>
              <a:cs typeface="Arial"/>
              <a:sym typeface="Arial"/>
            </a:endParaRPr>
          </a:p>
          <a:p>
            <a:pPr marL="12700" marR="0" lvl="0" indent="0" algn="l" rtl="0">
              <a:lnSpc>
                <a:spcPct val="100000"/>
              </a:lnSpc>
              <a:spcBef>
                <a:spcPts val="0"/>
              </a:spcBef>
              <a:spcAft>
                <a:spcPts val="0"/>
              </a:spcAft>
              <a:buNone/>
            </a:pPr>
            <a:r>
              <a:rPr lang="en-GB" sz="800" b="0" i="0" u="none" strike="noStrike" cap="none">
                <a:solidFill>
                  <a:schemeClr val="dk1"/>
                </a:solidFill>
                <a:latin typeface="Arial"/>
                <a:ea typeface="Arial"/>
                <a:cs typeface="Arial"/>
                <a:sym typeface="Arial"/>
              </a:rPr>
              <a:t> </a:t>
            </a:r>
            <a:endParaRPr sz="800" b="0" i="0" u="none" strike="noStrike" cap="none">
              <a:solidFill>
                <a:schemeClr val="dk1"/>
              </a:solidFill>
              <a:latin typeface="Arial"/>
              <a:ea typeface="Arial"/>
              <a:cs typeface="Arial"/>
              <a:sym typeface="Arial"/>
            </a:endParaRPr>
          </a:p>
          <a:p>
            <a:pPr marL="12700" marR="0" lvl="0" indent="0" algn="l" rtl="0">
              <a:lnSpc>
                <a:spcPct val="100000"/>
              </a:lnSpc>
              <a:spcBef>
                <a:spcPts val="0"/>
              </a:spcBef>
              <a:spcAft>
                <a:spcPts val="0"/>
              </a:spcAft>
              <a:buNone/>
            </a:pPr>
            <a:r>
              <a:rPr lang="en-GB" sz="800" b="0" i="0" u="none" strike="noStrike" cap="none">
                <a:solidFill>
                  <a:schemeClr val="dk1"/>
                </a:solidFill>
                <a:latin typeface="Arial"/>
                <a:ea typeface="Arial"/>
                <a:cs typeface="Arial"/>
                <a:sym typeface="Arial"/>
              </a:rPr>
              <a:t>Consistent and skillful control throughout.</a:t>
            </a:r>
            <a:endParaRPr sz="800" b="0" i="0" u="none" strike="noStrike" cap="none">
              <a:solidFill>
                <a:schemeClr val="dk1"/>
              </a:solidFill>
              <a:latin typeface="Arial"/>
              <a:ea typeface="Arial"/>
              <a:cs typeface="Arial"/>
              <a:sym typeface="Arial"/>
            </a:endParaRPr>
          </a:p>
          <a:p>
            <a:pPr marL="12700" marR="0" lvl="0" indent="0" algn="l" rtl="0">
              <a:lnSpc>
                <a:spcPct val="100000"/>
              </a:lnSpc>
              <a:spcBef>
                <a:spcPts val="0"/>
              </a:spcBef>
              <a:spcAft>
                <a:spcPts val="0"/>
              </a:spcAft>
              <a:buNone/>
            </a:pPr>
            <a:r>
              <a:rPr lang="en-GB" sz="800" b="0" i="0" u="none" strike="noStrike" cap="none">
                <a:solidFill>
                  <a:schemeClr val="dk1"/>
                </a:solidFill>
                <a:latin typeface="Arial"/>
                <a:ea typeface="Arial"/>
                <a:cs typeface="Arial"/>
                <a:sym typeface="Arial"/>
              </a:rPr>
              <a:t> </a:t>
            </a:r>
            <a:endParaRPr sz="800" b="0" i="0" u="none" strike="noStrike" cap="none">
              <a:solidFill>
                <a:schemeClr val="dk1"/>
              </a:solidFill>
              <a:latin typeface="Arial"/>
              <a:ea typeface="Arial"/>
              <a:cs typeface="Arial"/>
              <a:sym typeface="Arial"/>
            </a:endParaRPr>
          </a:p>
          <a:p>
            <a:pPr marL="12700" marR="0" lvl="0" indent="0" algn="l" rtl="0">
              <a:lnSpc>
                <a:spcPct val="100000"/>
              </a:lnSpc>
              <a:spcBef>
                <a:spcPts val="0"/>
              </a:spcBef>
              <a:spcAft>
                <a:spcPts val="0"/>
              </a:spcAft>
              <a:buNone/>
            </a:pPr>
            <a:r>
              <a:rPr lang="en-GB" sz="800" b="0" i="0" u="none" strike="noStrike" cap="none">
                <a:solidFill>
                  <a:schemeClr val="dk1"/>
                </a:solidFill>
                <a:latin typeface="Arial"/>
                <a:ea typeface="Arial"/>
                <a:cs typeface="Arial"/>
                <a:sym typeface="Arial"/>
              </a:rPr>
              <a:t>Excellent level of complexity.</a:t>
            </a:r>
            <a:endParaRPr sz="800" b="0" i="0" u="none" strike="noStrike" cap="none">
              <a:solidFill>
                <a:schemeClr val="dk1"/>
              </a:solidFill>
              <a:latin typeface="Arial"/>
              <a:ea typeface="Arial"/>
              <a:cs typeface="Arial"/>
              <a:sym typeface="Arial"/>
            </a:endParaRPr>
          </a:p>
          <a:p>
            <a:pPr marL="12700" marR="0" lvl="0" indent="0" algn="l" rtl="0">
              <a:lnSpc>
                <a:spcPct val="100000"/>
              </a:lnSpc>
              <a:spcBef>
                <a:spcPts val="0"/>
              </a:spcBef>
              <a:spcAft>
                <a:spcPts val="0"/>
              </a:spcAft>
              <a:buNone/>
            </a:pPr>
            <a:r>
              <a:rPr lang="en-GB" sz="800" b="0" i="0" u="none" strike="noStrike" cap="none">
                <a:solidFill>
                  <a:schemeClr val="dk1"/>
                </a:solidFill>
                <a:latin typeface="Arial"/>
                <a:ea typeface="Arial"/>
                <a:cs typeface="Arial"/>
                <a:sym typeface="Arial"/>
              </a:rPr>
              <a:t> </a:t>
            </a:r>
            <a:endParaRPr sz="800" b="0" i="0" u="none" strike="noStrike" cap="none">
              <a:solidFill>
                <a:schemeClr val="dk1"/>
              </a:solidFill>
              <a:latin typeface="Arial"/>
              <a:ea typeface="Arial"/>
              <a:cs typeface="Arial"/>
              <a:sym typeface="Arial"/>
            </a:endParaRPr>
          </a:p>
          <a:p>
            <a:pPr marL="12700" marR="0" lvl="0" indent="0" algn="l" rtl="0">
              <a:lnSpc>
                <a:spcPct val="100000"/>
              </a:lnSpc>
              <a:spcBef>
                <a:spcPts val="0"/>
              </a:spcBef>
              <a:spcAft>
                <a:spcPts val="0"/>
              </a:spcAft>
              <a:buNone/>
            </a:pPr>
            <a:r>
              <a:rPr lang="en-GB" sz="800" b="0" i="0" u="none" strike="noStrike" cap="none">
                <a:solidFill>
                  <a:schemeClr val="dk1"/>
                </a:solidFill>
                <a:latin typeface="Arial"/>
                <a:ea typeface="Arial"/>
                <a:cs typeface="Arial"/>
                <a:sym typeface="Arial"/>
              </a:rPr>
              <a:t>Vaulter(s) </a:t>
            </a:r>
            <a:r>
              <a:rPr lang="en-GB" sz="800" b="0" i="0" u="none" strike="noStrike" cap="none">
                <a:solidFill>
                  <a:srgbClr val="0000FF"/>
                </a:solidFill>
                <a:latin typeface="Arial"/>
                <a:ea typeface="Arial"/>
                <a:cs typeface="Arial"/>
                <a:sym typeface="Arial"/>
              </a:rPr>
              <a:t>are distinctively creativ</a:t>
            </a:r>
            <a:r>
              <a:rPr lang="en-GB" sz="800">
                <a:solidFill>
                  <a:srgbClr val="0000FF"/>
                </a:solidFill>
              </a:rPr>
              <a:t>e</a:t>
            </a:r>
            <a:r>
              <a:rPr lang="en-GB" sz="800" b="0" i="0" u="none" strike="noStrike" cap="none">
                <a:solidFill>
                  <a:srgbClr val="0000FF"/>
                </a:solidFill>
                <a:latin typeface="Arial"/>
                <a:ea typeface="Arial"/>
                <a:cs typeface="Arial"/>
                <a:sym typeface="Arial"/>
              </a:rPr>
              <a:t> and </a:t>
            </a:r>
            <a:r>
              <a:rPr lang="en-GB" sz="800" b="0" i="0" u="none" strike="noStrike" cap="none">
                <a:solidFill>
                  <a:schemeClr val="dk1"/>
                </a:solidFill>
                <a:latin typeface="Arial"/>
                <a:ea typeface="Arial"/>
                <a:cs typeface="Arial"/>
                <a:sym typeface="Arial"/>
              </a:rPr>
              <a:t>move unrestrained with distance from the handles </a:t>
            </a:r>
            <a:endParaRPr sz="800" b="0" i="0" u="none" strike="noStrike" cap="none">
              <a:solidFill>
                <a:schemeClr val="dk1"/>
              </a:solidFill>
              <a:latin typeface="Arial"/>
              <a:ea typeface="Arial"/>
              <a:cs typeface="Arial"/>
              <a:sym typeface="Arial"/>
            </a:endParaRPr>
          </a:p>
          <a:p>
            <a:pPr marL="12700" marR="0" lvl="0" indent="0" algn="l" rtl="0">
              <a:lnSpc>
                <a:spcPct val="100000"/>
              </a:lnSpc>
              <a:spcBef>
                <a:spcPts val="0"/>
              </a:spcBef>
              <a:spcAft>
                <a:spcPts val="0"/>
              </a:spcAft>
              <a:buNone/>
            </a:pPr>
            <a:r>
              <a:rPr lang="en-GB" sz="800" b="0" i="0" u="none" strike="noStrike" cap="none">
                <a:solidFill>
                  <a:schemeClr val="dk1"/>
                </a:solidFill>
                <a:latin typeface="Arial"/>
                <a:ea typeface="Arial"/>
                <a:cs typeface="Arial"/>
                <a:sym typeface="Arial"/>
              </a:rPr>
              <a:t> </a:t>
            </a: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800" b="0" i="0" u="none" strike="noStrike" cap="none">
                <a:solidFill>
                  <a:schemeClr val="dk1"/>
                </a:solidFill>
                <a:latin typeface="Arial"/>
                <a:ea typeface="Arial"/>
                <a:cs typeface="Arial"/>
                <a:sym typeface="Arial"/>
              </a:rPr>
              <a:t>Meaningful and creative connection for Squad and Pas de Deux. </a:t>
            </a:r>
            <a:endParaRPr sz="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Shape 858"/>
        <p:cNvGrpSpPr/>
        <p:nvPr/>
      </p:nvGrpSpPr>
      <p:grpSpPr>
        <a:xfrm>
          <a:off x="0" y="0"/>
          <a:ext cx="0" cy="0"/>
          <a:chOff x="0" y="0"/>
          <a:chExt cx="0" cy="0"/>
        </a:xfrm>
      </p:grpSpPr>
      <p:sp>
        <p:nvSpPr>
          <p:cNvPr id="859" name="Google Shape;859;p10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GB"/>
              <a:t>48</a:t>
            </a:fld>
            <a:endParaRPr/>
          </a:p>
        </p:txBody>
      </p:sp>
      <p:sp>
        <p:nvSpPr>
          <p:cNvPr id="860" name="Google Shape;860;p104"/>
          <p:cNvSpPr txBox="1"/>
          <p:nvPr/>
        </p:nvSpPr>
        <p:spPr>
          <a:xfrm>
            <a:off x="311700" y="1017725"/>
            <a:ext cx="8520600" cy="3645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GB" sz="1800" b="1" i="0" u="none" strike="noStrike" cap="none">
                <a:solidFill>
                  <a:schemeClr val="dk1"/>
                </a:solidFill>
                <a:latin typeface="Arial"/>
                <a:ea typeface="Arial"/>
                <a:cs typeface="Arial"/>
                <a:sym typeface="Arial"/>
              </a:rPr>
              <a:t>Up to 8 Points - Reference score</a:t>
            </a:r>
            <a:endParaRPr sz="1000" b="1" i="0" u="none" strike="noStrike" cap="none">
              <a:solidFill>
                <a:schemeClr val="dk1"/>
              </a:solidFill>
              <a:highlight>
                <a:srgbClr val="FFFFFF"/>
              </a:highlight>
              <a:latin typeface="Arial"/>
              <a:ea typeface="Arial"/>
              <a:cs typeface="Arial"/>
              <a:sym typeface="Arial"/>
            </a:endParaRPr>
          </a:p>
          <a:p>
            <a:pPr marL="12700" marR="0" lvl="0" indent="0" algn="l" rtl="0">
              <a:lnSpc>
                <a:spcPct val="100000"/>
              </a:lnSpc>
              <a:spcBef>
                <a:spcPts val="0"/>
              </a:spcBef>
              <a:spcAft>
                <a:spcPts val="0"/>
              </a:spcAft>
              <a:buNone/>
            </a:pPr>
            <a:r>
              <a:rPr lang="en-GB" sz="1000" b="1" i="0" u="none" strike="noStrike" cap="none">
                <a:solidFill>
                  <a:srgbClr val="741B47"/>
                </a:solidFill>
                <a:latin typeface="Arial"/>
                <a:ea typeface="Arial"/>
                <a:cs typeface="Arial"/>
                <a:sym typeface="Arial"/>
              </a:rPr>
              <a:t>➖ </a:t>
            </a:r>
            <a:r>
              <a:rPr lang="en-GB" sz="1000" b="1">
                <a:solidFill>
                  <a:srgbClr val="741B47"/>
                </a:solidFill>
              </a:rPr>
              <a:t>Flow</a:t>
            </a:r>
            <a:r>
              <a:rPr lang="en-GB" sz="1000" b="1" i="0" u="none" strike="noStrike" cap="none">
                <a:solidFill>
                  <a:srgbClr val="741B47"/>
                </a:solidFill>
                <a:latin typeface="Arial"/>
                <a:ea typeface="Arial"/>
                <a:cs typeface="Arial"/>
                <a:sym typeface="Arial"/>
              </a:rPr>
              <a:t>:</a:t>
            </a:r>
            <a:endParaRPr sz="1000" b="0" i="0" u="none" strike="noStrike" cap="none">
              <a:solidFill>
                <a:srgbClr val="741B47"/>
              </a:solidFill>
              <a:latin typeface="Arial"/>
              <a:ea typeface="Arial"/>
              <a:cs typeface="Arial"/>
              <a:sym typeface="Arial"/>
            </a:endParaRPr>
          </a:p>
          <a:p>
            <a:pPr marL="12700" marR="0" lvl="0" indent="0" algn="l"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Exercises are </a:t>
            </a:r>
            <a:r>
              <a:rPr lang="en-GB" sz="1000" b="1" i="0" u="none" strike="noStrike" cap="none">
                <a:solidFill>
                  <a:srgbClr val="000000"/>
                </a:solidFill>
              </a:rPr>
              <a:t>well connected</a:t>
            </a:r>
            <a:r>
              <a:rPr lang="en-GB" sz="1000" b="0" i="0" u="none" strike="noStrike" cap="none">
                <a:solidFill>
                  <a:srgbClr val="000000"/>
                </a:solidFill>
                <a:latin typeface="Arial"/>
                <a:ea typeface="Arial"/>
                <a:cs typeface="Arial"/>
                <a:sym typeface="Arial"/>
              </a:rPr>
              <a:t>. Good flow with </a:t>
            </a:r>
            <a:r>
              <a:rPr lang="en-GB" sz="1000" b="1" i="0" u="none" strike="noStrike" cap="none">
                <a:solidFill>
                  <a:srgbClr val="000000"/>
                </a:solidFill>
              </a:rPr>
              <a:t>moments of hesitation</a:t>
            </a:r>
            <a:r>
              <a:rPr lang="en-GB" sz="1000" b="0" i="0" u="none" strike="noStrike" cap="none">
                <a:solidFill>
                  <a:srgbClr val="000000"/>
                </a:solidFill>
                <a:latin typeface="Arial"/>
                <a:ea typeface="Arial"/>
                <a:cs typeface="Arial"/>
                <a:sym typeface="Arial"/>
              </a:rPr>
              <a:t>, </a:t>
            </a:r>
            <a:endParaRPr/>
          </a:p>
          <a:p>
            <a:pPr marL="12700" marR="0" lvl="0" indent="0" algn="l"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with </a:t>
            </a:r>
            <a:r>
              <a:rPr lang="en-GB" sz="1000" b="1" i="0" u="none" strike="noStrike" cap="none">
                <a:solidFill>
                  <a:srgbClr val="000000"/>
                </a:solidFill>
              </a:rPr>
              <a:t>minor </a:t>
            </a:r>
            <a:r>
              <a:rPr lang="en-GB" sz="1000" b="1" i="0" u="none" cap="none">
                <a:solidFill>
                  <a:schemeClr val="dk1"/>
                </a:solidFill>
              </a:rPr>
              <a:t>lack</a:t>
            </a:r>
            <a:r>
              <a:rPr lang="en-GB" sz="1000" b="0" i="0" u="none" cap="none">
                <a:solidFill>
                  <a:schemeClr val="dk1"/>
                </a:solidFill>
                <a:latin typeface="Arial"/>
                <a:ea typeface="Arial"/>
                <a:cs typeface="Arial"/>
                <a:sym typeface="Arial"/>
              </a:rPr>
              <a:t> of </a:t>
            </a:r>
            <a:r>
              <a:rPr lang="en-GB" sz="1000" b="0" i="0" u="none" strike="sngStrike" cap="none">
                <a:solidFill>
                  <a:srgbClr val="FF0000"/>
                </a:solidFill>
                <a:latin typeface="Arial"/>
                <a:ea typeface="Arial"/>
                <a:cs typeface="Arial"/>
                <a:sym typeface="Arial"/>
              </a:rPr>
              <a:t>coordination or absorption of the canter</a:t>
            </a:r>
            <a:r>
              <a:rPr lang="en-GB" sz="1000" b="0" i="0" u="none" cap="none">
                <a:solidFill>
                  <a:srgbClr val="FF0000"/>
                </a:solidFill>
                <a:latin typeface="Arial"/>
                <a:ea typeface="Arial"/>
                <a:cs typeface="Arial"/>
                <a:sym typeface="Arial"/>
              </a:rPr>
              <a:t> </a:t>
            </a:r>
            <a:r>
              <a:rPr lang="en-GB" sz="1000">
                <a:solidFill>
                  <a:srgbClr val="0000FF"/>
                </a:solidFill>
              </a:rPr>
              <a:t>flow and smoothness </a:t>
            </a:r>
            <a:r>
              <a:rPr lang="en-GB" sz="1000" b="0" i="0" u="none" strike="noStrike" cap="none">
                <a:solidFill>
                  <a:srgbClr val="0C5ADB"/>
                </a:solidFill>
                <a:latin typeface="Arial"/>
                <a:ea typeface="Arial"/>
                <a:cs typeface="Arial"/>
                <a:sym typeface="Arial"/>
              </a:rPr>
              <a:t>.</a:t>
            </a:r>
            <a:endParaRPr sz="1000" b="0" i="0" u="none" strike="noStrike" cap="none">
              <a:solidFill>
                <a:srgbClr val="0C5ADB"/>
              </a:solidFill>
              <a:latin typeface="Arial"/>
              <a:ea typeface="Arial"/>
              <a:cs typeface="Arial"/>
              <a:sym typeface="Arial"/>
            </a:endParaRPr>
          </a:p>
          <a:p>
            <a:pPr marL="12700" marR="0" lvl="0" indent="0" algn="l" rtl="0">
              <a:lnSpc>
                <a:spcPct val="100000"/>
              </a:lnSpc>
              <a:spcBef>
                <a:spcPts val="0"/>
              </a:spcBef>
              <a:spcAft>
                <a:spcPts val="0"/>
              </a:spcAft>
              <a:buNone/>
            </a:pPr>
            <a:r>
              <a:rPr lang="en-GB" sz="1000" i="0" u="none" strike="noStrike" cap="none">
                <a:solidFill>
                  <a:srgbClr val="000000"/>
                </a:solidFill>
              </a:rPr>
              <a:t>There is some </a:t>
            </a:r>
            <a:r>
              <a:rPr lang="en-GB" sz="1000" b="1" i="0" u="none" strike="noStrike" cap="none">
                <a:solidFill>
                  <a:srgbClr val="000000"/>
                </a:solidFill>
              </a:rPr>
              <a:t>lightness and a floating effect</a:t>
            </a:r>
            <a:r>
              <a:rPr lang="en-GB" sz="1000" i="0" u="none" strike="noStrike" cap="none">
                <a:solidFill>
                  <a:srgbClr val="000000"/>
                </a:solidFill>
              </a:rPr>
              <a:t> but </a:t>
            </a:r>
            <a:r>
              <a:rPr lang="en-GB" sz="1000" b="1" i="0" u="none" strike="noStrike" cap="none">
                <a:solidFill>
                  <a:srgbClr val="000000"/>
                </a:solidFill>
              </a:rPr>
              <a:t>not fully consistent throughout</a:t>
            </a:r>
            <a:r>
              <a:rPr lang="en-GB" sz="1000" i="0" u="none" strike="noStrike" cap="none">
                <a:solidFill>
                  <a:srgbClr val="000000"/>
                </a:solidFill>
              </a:rPr>
              <a:t>. </a:t>
            </a:r>
            <a:endParaRPr sz="1000" i="0" u="none" strike="noStrike" cap="none">
              <a:solidFill>
                <a:srgbClr val="000000"/>
              </a:solidFill>
            </a:endParaRPr>
          </a:p>
          <a:p>
            <a:pPr marL="0" marR="0" lvl="0" indent="0" algn="l" rtl="0">
              <a:lnSpc>
                <a:spcPct val="100000"/>
              </a:lnSpc>
              <a:spcBef>
                <a:spcPts val="0"/>
              </a:spcBef>
              <a:spcAft>
                <a:spcPts val="0"/>
              </a:spcAft>
              <a:buNone/>
            </a:pPr>
            <a:r>
              <a:rPr lang="en-GB" sz="1000" b="1" i="0" u="none" strike="noStrike" cap="none">
                <a:solidFill>
                  <a:srgbClr val="000000"/>
                </a:solidFill>
              </a:rPr>
              <a:t> </a:t>
            </a:r>
            <a:endParaRPr sz="1000" b="1" i="0" u="none" strike="noStrike" cap="none">
              <a:solidFill>
                <a:srgbClr val="000000"/>
              </a:solidFill>
            </a:endParaRPr>
          </a:p>
          <a:p>
            <a:pPr marL="12700" marR="0" lvl="0" indent="0" algn="l" rtl="0">
              <a:lnSpc>
                <a:spcPct val="100000"/>
              </a:lnSpc>
              <a:spcBef>
                <a:spcPts val="0"/>
              </a:spcBef>
              <a:spcAft>
                <a:spcPts val="0"/>
              </a:spcAft>
              <a:buNone/>
            </a:pPr>
            <a:r>
              <a:rPr lang="en-GB" sz="1000" b="1" i="0" u="none" strike="noStrike" cap="none">
                <a:solidFill>
                  <a:srgbClr val="741B47"/>
                </a:solidFill>
                <a:latin typeface="Arial"/>
                <a:ea typeface="Arial"/>
                <a:cs typeface="Arial"/>
                <a:sym typeface="Arial"/>
              </a:rPr>
              <a:t>✔ Control: </a:t>
            </a:r>
            <a:endParaRPr sz="1000" b="0" i="0" u="none" strike="noStrike" cap="none">
              <a:solidFill>
                <a:srgbClr val="741B47"/>
              </a:solidFill>
              <a:latin typeface="Arial"/>
              <a:ea typeface="Arial"/>
              <a:cs typeface="Arial"/>
              <a:sym typeface="Arial"/>
            </a:endParaRPr>
          </a:p>
          <a:p>
            <a:pPr marL="12700" marR="0" lvl="0" indent="0" algn="l"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All elements </a:t>
            </a:r>
            <a:r>
              <a:rPr lang="en-GB" sz="1000" b="0" i="0" u="none" strike="noStrike" cap="none">
                <a:solidFill>
                  <a:schemeClr val="dk1"/>
                </a:solidFill>
                <a:latin typeface="Arial"/>
                <a:ea typeface="Arial"/>
                <a:cs typeface="Arial"/>
                <a:sym typeface="Arial"/>
              </a:rPr>
              <a:t>match the training level of the performing vaulter(s) and </a:t>
            </a:r>
            <a:r>
              <a:rPr lang="en-GB" sz="1000" b="0" i="0" u="none" strike="noStrike" cap="none">
                <a:solidFill>
                  <a:srgbClr val="000000"/>
                </a:solidFill>
                <a:latin typeface="Arial"/>
                <a:ea typeface="Arial"/>
                <a:cs typeface="Arial"/>
                <a:sym typeface="Arial"/>
              </a:rPr>
              <a:t>are</a:t>
            </a:r>
            <a:r>
              <a:rPr lang="en-GB" sz="1000" b="1" i="0" u="none" strike="noStrike" cap="none">
                <a:solidFill>
                  <a:srgbClr val="000000"/>
                </a:solidFill>
              </a:rPr>
              <a:t> essentially controlled</a:t>
            </a:r>
            <a:r>
              <a:rPr lang="en-GB" sz="1000" b="0" i="0" u="none" strike="noStrike" cap="none">
                <a:solidFill>
                  <a:srgbClr val="000000"/>
                </a:solidFill>
                <a:latin typeface="Arial"/>
                <a:ea typeface="Arial"/>
                <a:cs typeface="Arial"/>
                <a:sym typeface="Arial"/>
              </a:rPr>
              <a:t>.</a:t>
            </a:r>
            <a:endParaRPr sz="10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The entire test is performed with a </a:t>
            </a:r>
            <a:r>
              <a:rPr lang="en-GB" sz="1000" b="1" i="0" u="none" strike="noStrike" cap="none">
                <a:solidFill>
                  <a:srgbClr val="000000"/>
                </a:solidFill>
              </a:rPr>
              <a:t>constant level of safety.</a:t>
            </a:r>
            <a:endParaRPr sz="1000" b="1" i="0" u="none" strike="noStrike" cap="none">
              <a:solidFill>
                <a:srgbClr val="000000"/>
              </a:solidFill>
            </a:endParaRPr>
          </a:p>
          <a:p>
            <a:pPr marL="12700" marR="0" lvl="0" indent="0" algn="l"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 </a:t>
            </a:r>
            <a:endParaRPr sz="10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None/>
            </a:pPr>
            <a:r>
              <a:rPr lang="en-GB" sz="1000" b="1" i="0" u="none" strike="noStrike" cap="none">
                <a:solidFill>
                  <a:srgbClr val="741B47"/>
                </a:solidFill>
                <a:latin typeface="Arial"/>
                <a:ea typeface="Arial"/>
                <a:cs typeface="Arial"/>
                <a:sym typeface="Arial"/>
              </a:rPr>
              <a:t>➖ Complexity:</a:t>
            </a:r>
            <a:endParaRPr sz="1000" b="0" i="0" u="none" strike="noStrike" cap="none">
              <a:solidFill>
                <a:srgbClr val="741B47"/>
              </a:solidFill>
              <a:latin typeface="Arial"/>
              <a:ea typeface="Arial"/>
              <a:cs typeface="Arial"/>
              <a:sym typeface="Arial"/>
            </a:endParaRPr>
          </a:p>
          <a:p>
            <a:pPr marL="12700" marR="0" lvl="0" indent="0" algn="l" rtl="0">
              <a:lnSpc>
                <a:spcPct val="100000"/>
              </a:lnSpc>
              <a:spcBef>
                <a:spcPts val="0"/>
              </a:spcBef>
              <a:spcAft>
                <a:spcPts val="0"/>
              </a:spcAft>
              <a:buNone/>
            </a:pPr>
            <a:r>
              <a:rPr lang="en-GB" sz="1000" b="1" i="0" u="none" strike="noStrike" cap="none">
                <a:solidFill>
                  <a:srgbClr val="000000"/>
                </a:solidFill>
              </a:rPr>
              <a:t>Most of the time complex </a:t>
            </a:r>
            <a:r>
              <a:rPr lang="en-GB" sz="1000" i="0" u="none" strike="sngStrike" cap="none">
                <a:solidFill>
                  <a:srgbClr val="FF0000"/>
                </a:solidFill>
              </a:rPr>
              <a:t>and creative</a:t>
            </a:r>
            <a:r>
              <a:rPr lang="en-GB" sz="1000" b="0" i="0" u="none" strike="noStrike" cap="none">
                <a:solidFill>
                  <a:srgbClr val="000000"/>
                </a:solidFill>
                <a:latin typeface="Arial"/>
                <a:ea typeface="Arial"/>
                <a:cs typeface="Arial"/>
                <a:sym typeface="Arial"/>
              </a:rPr>
              <a:t> positions, exercises (including mounts and dismounts), combinations, transitions and sequences are shown.</a:t>
            </a:r>
            <a:br>
              <a:rPr lang="en-GB" sz="1000" b="0" i="0" u="none" strike="noStrike" cap="none">
                <a:solidFill>
                  <a:srgbClr val="000000"/>
                </a:solidFill>
                <a:latin typeface="Arial"/>
                <a:ea typeface="Arial"/>
                <a:cs typeface="Arial"/>
                <a:sym typeface="Arial"/>
              </a:rPr>
            </a:br>
            <a:endParaRPr sz="10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None/>
            </a:pPr>
            <a:r>
              <a:rPr lang="en-GB" sz="1000" b="1" i="0" u="none" strike="noStrike" cap="none">
                <a:solidFill>
                  <a:srgbClr val="741B47"/>
                </a:solidFill>
                <a:latin typeface="Arial"/>
                <a:ea typeface="Arial"/>
                <a:cs typeface="Arial"/>
                <a:sym typeface="Arial"/>
              </a:rPr>
              <a:t>➖Freedom of movement</a:t>
            </a:r>
            <a:r>
              <a:rPr lang="en-GB" sz="1000" b="0" i="0" u="none" strike="noStrike" cap="none">
                <a:solidFill>
                  <a:srgbClr val="741B47"/>
                </a:solidFill>
                <a:latin typeface="Arial"/>
                <a:ea typeface="Arial"/>
                <a:cs typeface="Arial"/>
                <a:sym typeface="Arial"/>
              </a:rPr>
              <a:t>:</a:t>
            </a:r>
            <a:endParaRPr sz="1000" b="0" i="0" u="none" strike="noStrike" cap="none">
              <a:solidFill>
                <a:srgbClr val="741B47"/>
              </a:solidFill>
              <a:latin typeface="Arial"/>
              <a:ea typeface="Arial"/>
              <a:cs typeface="Arial"/>
              <a:sym typeface="Arial"/>
            </a:endParaRPr>
          </a:p>
          <a:p>
            <a:pPr marL="495300" marR="0" lvl="0" indent="-228600" algn="l"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o    </a:t>
            </a:r>
            <a:r>
              <a:rPr lang="en-GB" sz="1000" b="1" i="0" u="none" strike="noStrike" cap="none">
                <a:solidFill>
                  <a:srgbClr val="000000"/>
                </a:solidFill>
              </a:rPr>
              <a:t>Creative or uncommon</a:t>
            </a:r>
            <a:r>
              <a:rPr lang="en-GB" sz="1000" b="0" i="0" u="none" strike="noStrike" cap="none">
                <a:solidFill>
                  <a:srgbClr val="000000"/>
                </a:solidFill>
                <a:latin typeface="Arial"/>
                <a:ea typeface="Arial"/>
                <a:cs typeface="Arial"/>
                <a:sym typeface="Arial"/>
              </a:rPr>
              <a:t> use of space. Exercises are</a:t>
            </a:r>
            <a:r>
              <a:rPr lang="en-GB" sz="1000" b="1" i="0" u="none" strike="noStrike" cap="none">
                <a:solidFill>
                  <a:srgbClr val="000000"/>
                </a:solidFill>
              </a:rPr>
              <a:t> combined differently</a:t>
            </a:r>
            <a:r>
              <a:rPr lang="en-GB" sz="1000" b="0" i="0" u="none" strike="noStrike" cap="none">
                <a:solidFill>
                  <a:srgbClr val="000000"/>
                </a:solidFill>
                <a:latin typeface="Arial"/>
                <a:ea typeface="Arial"/>
                <a:cs typeface="Arial"/>
                <a:sym typeface="Arial"/>
              </a:rPr>
              <a:t> and cover various directions, orientations, diagonals and levels.</a:t>
            </a:r>
            <a:endParaRPr sz="1000" b="0" i="0" u="none" strike="noStrike" cap="none">
              <a:solidFill>
                <a:srgbClr val="000000"/>
              </a:solidFill>
              <a:latin typeface="Arial"/>
              <a:ea typeface="Arial"/>
              <a:cs typeface="Arial"/>
              <a:sym typeface="Arial"/>
            </a:endParaRPr>
          </a:p>
          <a:p>
            <a:pPr marL="495300" marR="0" lvl="0" indent="-228600" algn="l"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o    The vaulter(s) move(s) </a:t>
            </a:r>
            <a:r>
              <a:rPr lang="en-GB" sz="1000" b="1" i="0" u="none" strike="noStrike" cap="none">
                <a:solidFill>
                  <a:srgbClr val="000000"/>
                </a:solidFill>
              </a:rPr>
              <a:t>fairly unrestrained</a:t>
            </a:r>
            <a:r>
              <a:rPr lang="en-GB" sz="1000" b="0" i="0" u="none" strike="noStrike" cap="none">
                <a:solidFill>
                  <a:srgbClr val="000000"/>
                </a:solidFill>
                <a:latin typeface="Arial"/>
                <a:ea typeface="Arial"/>
                <a:cs typeface="Arial"/>
                <a:sym typeface="Arial"/>
              </a:rPr>
              <a:t> in balance. Voluntary and controlled moments of suspension between balanced moves. </a:t>
            </a:r>
            <a:endParaRPr sz="1000" b="0" i="0" u="none" strike="noStrike" cap="none">
              <a:solidFill>
                <a:srgbClr val="000000"/>
              </a:solidFill>
              <a:latin typeface="Arial"/>
              <a:ea typeface="Arial"/>
              <a:cs typeface="Arial"/>
              <a:sym typeface="Arial"/>
            </a:endParaRPr>
          </a:p>
          <a:p>
            <a:pPr marL="495300" marR="0" lvl="0" indent="0" algn="l"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The </a:t>
            </a:r>
            <a:r>
              <a:rPr lang="en-GB" sz="1000" b="1" i="0" u="none" strike="noStrike" cap="none">
                <a:solidFill>
                  <a:srgbClr val="000000"/>
                </a:solidFill>
              </a:rPr>
              <a:t>distance from the handles varies.</a:t>
            </a:r>
            <a:endParaRPr sz="1000" b="1" i="0" u="none" strike="noStrike" cap="none">
              <a:solidFill>
                <a:srgbClr val="000000"/>
              </a:solidFill>
            </a:endParaRPr>
          </a:p>
          <a:p>
            <a:pPr marL="4953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None/>
            </a:pPr>
            <a:r>
              <a:rPr lang="en-GB" sz="1000" b="1" i="0" u="sng" strike="noStrike" cap="none">
                <a:solidFill>
                  <a:srgbClr val="741B47"/>
                </a:solidFill>
                <a:latin typeface="Arial"/>
                <a:ea typeface="Arial"/>
                <a:cs typeface="Arial"/>
                <a:sym typeface="Arial"/>
              </a:rPr>
              <a:t>In Squad/Pas de Deux:</a:t>
            </a:r>
            <a:endParaRPr sz="1000" b="0" i="0" u="none" strike="noStrike" cap="none">
              <a:solidFill>
                <a:srgbClr val="741B47"/>
              </a:solidFill>
              <a:latin typeface="Arial"/>
              <a:ea typeface="Arial"/>
              <a:cs typeface="Arial"/>
              <a:sym typeface="Arial"/>
            </a:endParaRPr>
          </a:p>
          <a:p>
            <a:pPr marL="12700" marR="0" lvl="0" indent="0" algn="l" rtl="0">
              <a:lnSpc>
                <a:spcPct val="100000"/>
              </a:lnSpc>
              <a:spcBef>
                <a:spcPts val="0"/>
              </a:spcBef>
              <a:spcAft>
                <a:spcPts val="0"/>
              </a:spcAft>
              <a:buNone/>
            </a:pPr>
            <a:r>
              <a:rPr lang="en-GB" sz="1000" b="1" i="0" u="none" strike="noStrike" cap="none">
                <a:solidFill>
                  <a:srgbClr val="741B47"/>
                </a:solidFill>
                <a:latin typeface="Arial"/>
                <a:ea typeface="Arial"/>
                <a:cs typeface="Arial"/>
                <a:sym typeface="Arial"/>
              </a:rPr>
              <a:t>✔ Connection : </a:t>
            </a:r>
            <a:endParaRPr sz="1000" b="0" i="0" u="none" strike="noStrike" cap="none">
              <a:solidFill>
                <a:srgbClr val="741B47"/>
              </a:solidFill>
              <a:latin typeface="Arial"/>
              <a:ea typeface="Arial"/>
              <a:cs typeface="Arial"/>
              <a:sym typeface="Arial"/>
            </a:endParaRPr>
          </a:p>
          <a:p>
            <a:pPr marL="495300" marR="0" lvl="0" indent="-228600" algn="l"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o    Vaulters are </a:t>
            </a:r>
            <a:r>
              <a:rPr lang="en-GB" sz="1000" b="1" i="0" u="none" strike="noStrike" cap="none">
                <a:solidFill>
                  <a:srgbClr val="000000"/>
                </a:solidFill>
              </a:rPr>
              <a:t>essentially well connected</a:t>
            </a:r>
            <a:r>
              <a:rPr lang="en-GB" sz="1000" b="0" i="0" u="none" strike="noStrike" cap="none">
                <a:solidFill>
                  <a:srgbClr val="000000"/>
                </a:solidFill>
                <a:latin typeface="Arial"/>
                <a:ea typeface="Arial"/>
                <a:cs typeface="Arial"/>
                <a:sym typeface="Arial"/>
              </a:rPr>
              <a:t>, their interaction is meaningful, but </a:t>
            </a:r>
            <a:r>
              <a:rPr lang="en-GB" sz="1000" b="1" i="0" u="none" strike="noStrike" cap="none">
                <a:solidFill>
                  <a:srgbClr val="000000"/>
                </a:solidFill>
              </a:rPr>
              <a:t>not fully consistent</a:t>
            </a:r>
            <a:r>
              <a:rPr lang="en-GB" sz="1000" b="0" i="0" u="none" strike="noStrike" cap="none">
                <a:solidFill>
                  <a:srgbClr val="000000"/>
                </a:solidFill>
                <a:latin typeface="Arial"/>
                <a:ea typeface="Arial"/>
                <a:cs typeface="Arial"/>
                <a:sym typeface="Arial"/>
              </a:rPr>
              <a:t>.</a:t>
            </a:r>
            <a:endParaRPr sz="1000" b="0" i="0" u="none" strike="noStrike" cap="none">
              <a:solidFill>
                <a:srgbClr val="000000"/>
              </a:solidFill>
              <a:latin typeface="Arial"/>
              <a:ea typeface="Arial"/>
              <a:cs typeface="Arial"/>
              <a:sym typeface="Arial"/>
            </a:endParaRPr>
          </a:p>
          <a:p>
            <a:pPr marL="495300" marR="0" lvl="0" indent="-228600" algn="l"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o    Individual excellence </a:t>
            </a:r>
            <a:r>
              <a:rPr lang="en-GB" sz="1000" b="1" i="0" u="none" strike="noStrike" cap="none">
                <a:solidFill>
                  <a:srgbClr val="000000"/>
                </a:solidFill>
              </a:rPr>
              <a:t>mostly serves</a:t>
            </a:r>
            <a:r>
              <a:rPr lang="en-GB" sz="1000" b="0" i="0" u="none" strike="noStrike" cap="none">
                <a:solidFill>
                  <a:srgbClr val="000000"/>
                </a:solidFill>
                <a:latin typeface="Arial"/>
                <a:ea typeface="Arial"/>
                <a:cs typeface="Arial"/>
                <a:sym typeface="Arial"/>
              </a:rPr>
              <a:t> the Squad’s unity. </a:t>
            </a:r>
            <a:endParaRPr sz="1000" b="0" i="0" u="none" strike="noStrike" cap="none">
              <a:solidFill>
                <a:srgbClr val="000000"/>
              </a:solidFill>
              <a:latin typeface="Arial"/>
              <a:ea typeface="Arial"/>
              <a:cs typeface="Arial"/>
              <a:sym typeface="Arial"/>
            </a:endParaRPr>
          </a:p>
        </p:txBody>
      </p:sp>
      <p:sp>
        <p:nvSpPr>
          <p:cNvPr id="861" name="Google Shape;861;p104"/>
          <p:cNvSpPr txBox="1">
            <a:spLocks noGrp="1"/>
          </p:cNvSpPr>
          <p:nvPr>
            <p:ph type="title"/>
          </p:nvPr>
        </p:nvSpPr>
        <p:spPr>
          <a:xfrm>
            <a:off x="257400" y="445025"/>
            <a:ext cx="8629200" cy="5727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116666"/>
              <a:buFont typeface="Arial"/>
              <a:buNone/>
            </a:pPr>
            <a:r>
              <a:rPr lang="en-GB" sz="2400"/>
              <a:t>C3- Flow, Control, Connection, Complexity and FoM</a:t>
            </a:r>
            <a:br>
              <a:rPr lang="en-GB" sz="2400"/>
            </a:br>
            <a:r>
              <a:rPr lang="en-GB" sz="1456">
                <a:solidFill>
                  <a:srgbClr val="FF0000"/>
                </a:solidFill>
              </a:rPr>
              <a:t>Updated text after Seminar in Salzburg</a:t>
            </a:r>
            <a:endParaRPr sz="1366"/>
          </a:p>
        </p:txBody>
      </p:sp>
      <p:sp>
        <p:nvSpPr>
          <p:cNvPr id="862" name="Google Shape;862;p104"/>
          <p:cNvSpPr/>
          <p:nvPr/>
        </p:nvSpPr>
        <p:spPr>
          <a:xfrm>
            <a:off x="6647250" y="870175"/>
            <a:ext cx="2176500" cy="2025600"/>
          </a:xfrm>
          <a:prstGeom prst="rect">
            <a:avLst/>
          </a:prstGeom>
          <a:solidFill>
            <a:srgbClr val="00FF0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12700" marR="0" lvl="0" indent="0" algn="ctr" rtl="0">
              <a:lnSpc>
                <a:spcPct val="100000"/>
              </a:lnSpc>
              <a:spcBef>
                <a:spcPts val="0"/>
              </a:spcBef>
              <a:spcAft>
                <a:spcPts val="0"/>
              </a:spcAft>
              <a:buNone/>
            </a:pPr>
            <a:r>
              <a:rPr lang="en-GB" sz="800" b="1" u="sng">
                <a:solidFill>
                  <a:schemeClr val="dk1"/>
                </a:solidFill>
              </a:rPr>
              <a:t>SHORT DESCRIPTION</a:t>
            </a:r>
            <a:endParaRPr sz="800" b="1" u="sng">
              <a:solidFill>
                <a:schemeClr val="dk1"/>
              </a:solidFill>
            </a:endParaRPr>
          </a:p>
          <a:p>
            <a:pPr marL="12700" marR="0" lvl="0" indent="0" algn="ctr" rtl="0">
              <a:lnSpc>
                <a:spcPct val="100000"/>
              </a:lnSpc>
              <a:spcBef>
                <a:spcPts val="0"/>
              </a:spcBef>
              <a:spcAft>
                <a:spcPts val="0"/>
              </a:spcAft>
              <a:buNone/>
            </a:pPr>
            <a:endParaRPr sz="800" b="1" u="sng">
              <a:solidFill>
                <a:schemeClr val="dk1"/>
              </a:solidFill>
            </a:endParaRPr>
          </a:p>
          <a:p>
            <a:pPr marL="12700" marR="0" lvl="0" indent="0" algn="l" rtl="0">
              <a:lnSpc>
                <a:spcPct val="100000"/>
              </a:lnSpc>
              <a:spcBef>
                <a:spcPts val="0"/>
              </a:spcBef>
              <a:spcAft>
                <a:spcPts val="0"/>
              </a:spcAft>
              <a:buNone/>
            </a:pPr>
            <a:r>
              <a:rPr lang="en-GB" sz="800" b="0" i="0" u="none" strike="noStrike" cap="none">
                <a:solidFill>
                  <a:schemeClr val="dk1"/>
                </a:solidFill>
                <a:latin typeface="Arial"/>
                <a:ea typeface="Arial"/>
                <a:cs typeface="Arial"/>
                <a:sym typeface="Arial"/>
              </a:rPr>
              <a:t>Well-connected test with moments of hesitation.</a:t>
            </a:r>
            <a:endParaRPr sz="800" b="0" i="0" u="none" strike="noStrike" cap="none">
              <a:solidFill>
                <a:schemeClr val="dk1"/>
              </a:solidFill>
              <a:latin typeface="Arial"/>
              <a:ea typeface="Arial"/>
              <a:cs typeface="Arial"/>
              <a:sym typeface="Arial"/>
            </a:endParaRPr>
          </a:p>
          <a:p>
            <a:pPr marL="12700" marR="0" lvl="0" indent="0" algn="l" rtl="0">
              <a:lnSpc>
                <a:spcPct val="100000"/>
              </a:lnSpc>
              <a:spcBef>
                <a:spcPts val="0"/>
              </a:spcBef>
              <a:spcAft>
                <a:spcPts val="0"/>
              </a:spcAft>
              <a:buNone/>
            </a:pPr>
            <a:r>
              <a:rPr lang="en-GB" sz="800" b="0" i="0" u="none" strike="noStrike" cap="none">
                <a:solidFill>
                  <a:schemeClr val="dk1"/>
                </a:solidFill>
                <a:latin typeface="Arial"/>
                <a:ea typeface="Arial"/>
                <a:cs typeface="Arial"/>
                <a:sym typeface="Arial"/>
              </a:rPr>
              <a:t> </a:t>
            </a:r>
            <a:endParaRPr sz="800" b="0" i="0" u="none" strike="noStrike" cap="none">
              <a:solidFill>
                <a:schemeClr val="dk1"/>
              </a:solidFill>
              <a:latin typeface="Arial"/>
              <a:ea typeface="Arial"/>
              <a:cs typeface="Arial"/>
              <a:sym typeface="Arial"/>
            </a:endParaRPr>
          </a:p>
          <a:p>
            <a:pPr marL="12700" marR="0" lvl="0" indent="0" algn="l" rtl="0">
              <a:lnSpc>
                <a:spcPct val="100000"/>
              </a:lnSpc>
              <a:spcBef>
                <a:spcPts val="0"/>
              </a:spcBef>
              <a:spcAft>
                <a:spcPts val="0"/>
              </a:spcAft>
              <a:buNone/>
            </a:pPr>
            <a:r>
              <a:rPr lang="en-GB" sz="800" b="0" i="0" u="none" strike="noStrike" cap="none">
                <a:solidFill>
                  <a:schemeClr val="dk1"/>
                </a:solidFill>
                <a:latin typeface="Arial"/>
                <a:ea typeface="Arial"/>
                <a:cs typeface="Arial"/>
                <a:sym typeface="Arial"/>
              </a:rPr>
              <a:t>Elements are essentially controlled throughout the test.</a:t>
            </a:r>
            <a:endParaRPr sz="800" b="0" i="0" u="none" strike="noStrike" cap="none">
              <a:solidFill>
                <a:schemeClr val="dk1"/>
              </a:solidFill>
              <a:latin typeface="Arial"/>
              <a:ea typeface="Arial"/>
              <a:cs typeface="Arial"/>
              <a:sym typeface="Arial"/>
            </a:endParaRPr>
          </a:p>
          <a:p>
            <a:pPr marL="12700" marR="0" lvl="0" indent="0" algn="l" rtl="0">
              <a:lnSpc>
                <a:spcPct val="100000"/>
              </a:lnSpc>
              <a:spcBef>
                <a:spcPts val="0"/>
              </a:spcBef>
              <a:spcAft>
                <a:spcPts val="0"/>
              </a:spcAft>
              <a:buNone/>
            </a:pPr>
            <a:r>
              <a:rPr lang="en-GB" sz="800" b="0" i="0" u="none" strike="noStrike" cap="none">
                <a:solidFill>
                  <a:schemeClr val="dk1"/>
                </a:solidFill>
                <a:latin typeface="Arial"/>
                <a:ea typeface="Arial"/>
                <a:cs typeface="Arial"/>
                <a:sym typeface="Arial"/>
              </a:rPr>
              <a:t> </a:t>
            </a:r>
            <a:endParaRPr sz="800" b="0" i="0" u="none" strike="noStrike" cap="none">
              <a:solidFill>
                <a:schemeClr val="dk1"/>
              </a:solidFill>
              <a:latin typeface="Arial"/>
              <a:ea typeface="Arial"/>
              <a:cs typeface="Arial"/>
              <a:sym typeface="Arial"/>
            </a:endParaRPr>
          </a:p>
          <a:p>
            <a:pPr marL="12700" marR="0" lvl="0" indent="0" algn="l" rtl="0">
              <a:lnSpc>
                <a:spcPct val="100000"/>
              </a:lnSpc>
              <a:spcBef>
                <a:spcPts val="0"/>
              </a:spcBef>
              <a:spcAft>
                <a:spcPts val="0"/>
              </a:spcAft>
              <a:buNone/>
            </a:pPr>
            <a:r>
              <a:rPr lang="en-GB" sz="800" b="0" i="0" u="none" strike="noStrike" cap="none">
                <a:solidFill>
                  <a:schemeClr val="dk1"/>
                </a:solidFill>
                <a:latin typeface="Arial"/>
                <a:ea typeface="Arial"/>
                <a:cs typeface="Arial"/>
                <a:sym typeface="Arial"/>
              </a:rPr>
              <a:t>Predominantly complex.</a:t>
            </a:r>
            <a:endParaRPr sz="800" b="0" i="0" u="none" strike="noStrike" cap="none">
              <a:solidFill>
                <a:schemeClr val="dk1"/>
              </a:solidFill>
              <a:latin typeface="Arial"/>
              <a:ea typeface="Arial"/>
              <a:cs typeface="Arial"/>
              <a:sym typeface="Arial"/>
            </a:endParaRPr>
          </a:p>
          <a:p>
            <a:pPr marL="12700" marR="0" lvl="0" indent="0" algn="l" rtl="0">
              <a:lnSpc>
                <a:spcPct val="100000"/>
              </a:lnSpc>
              <a:spcBef>
                <a:spcPts val="0"/>
              </a:spcBef>
              <a:spcAft>
                <a:spcPts val="0"/>
              </a:spcAft>
              <a:buNone/>
            </a:pPr>
            <a:r>
              <a:rPr lang="en-GB" sz="800" b="0" i="0" u="none" strike="noStrike" cap="none">
                <a:solidFill>
                  <a:schemeClr val="dk1"/>
                </a:solidFill>
                <a:latin typeface="Arial"/>
                <a:ea typeface="Arial"/>
                <a:cs typeface="Arial"/>
                <a:sym typeface="Arial"/>
              </a:rPr>
              <a:t> </a:t>
            </a:r>
            <a:endParaRPr sz="800" b="0" i="0" u="none" strike="noStrike" cap="none">
              <a:solidFill>
                <a:schemeClr val="dk1"/>
              </a:solidFill>
              <a:latin typeface="Arial"/>
              <a:ea typeface="Arial"/>
              <a:cs typeface="Arial"/>
              <a:sym typeface="Arial"/>
            </a:endParaRPr>
          </a:p>
          <a:p>
            <a:pPr marL="12700" marR="0" lvl="0" indent="0" algn="l" rtl="0">
              <a:lnSpc>
                <a:spcPct val="100000"/>
              </a:lnSpc>
              <a:spcBef>
                <a:spcPts val="0"/>
              </a:spcBef>
              <a:spcAft>
                <a:spcPts val="0"/>
              </a:spcAft>
              <a:buNone/>
            </a:pPr>
            <a:r>
              <a:rPr lang="en-GB" sz="800" b="0" i="0" u="none" strike="noStrike" cap="none">
                <a:solidFill>
                  <a:schemeClr val="dk1"/>
                </a:solidFill>
                <a:latin typeface="Arial"/>
                <a:ea typeface="Arial"/>
                <a:cs typeface="Arial"/>
                <a:sym typeface="Arial"/>
              </a:rPr>
              <a:t>Vaulter(s) </a:t>
            </a:r>
            <a:r>
              <a:rPr lang="en-GB" sz="800">
                <a:solidFill>
                  <a:srgbClr val="0000FF"/>
                </a:solidFill>
              </a:rPr>
              <a:t>are creative and</a:t>
            </a:r>
            <a:r>
              <a:rPr lang="en-GB" sz="800" b="0" i="0" u="none" strike="noStrike" cap="none">
                <a:solidFill>
                  <a:schemeClr val="dk1"/>
                </a:solidFill>
                <a:latin typeface="Arial"/>
                <a:ea typeface="Arial"/>
                <a:cs typeface="Arial"/>
                <a:sym typeface="Arial"/>
              </a:rPr>
              <a:t> move(s) fairly unrestrained and with varying  distance from the handles </a:t>
            </a:r>
            <a:endParaRPr sz="800" b="0" i="0" u="none" strike="noStrike" cap="none">
              <a:solidFill>
                <a:schemeClr val="dk1"/>
              </a:solidFill>
              <a:latin typeface="Arial"/>
              <a:ea typeface="Arial"/>
              <a:cs typeface="Arial"/>
              <a:sym typeface="Arial"/>
            </a:endParaRPr>
          </a:p>
          <a:p>
            <a:pPr marL="12700" marR="0" lvl="0" indent="0" algn="l" rtl="0">
              <a:lnSpc>
                <a:spcPct val="100000"/>
              </a:lnSpc>
              <a:spcBef>
                <a:spcPts val="0"/>
              </a:spcBef>
              <a:spcAft>
                <a:spcPts val="0"/>
              </a:spcAft>
              <a:buNone/>
            </a:pPr>
            <a:r>
              <a:rPr lang="en-GB" sz="800" b="0" i="0" u="none" strike="noStrike" cap="none">
                <a:solidFill>
                  <a:schemeClr val="dk1"/>
                </a:solidFill>
                <a:latin typeface="Arial"/>
                <a:ea typeface="Arial"/>
                <a:cs typeface="Arial"/>
                <a:sym typeface="Arial"/>
              </a:rPr>
              <a:t> </a:t>
            </a:r>
            <a:endParaRPr sz="800" b="0" i="0" u="none" strike="noStrike" cap="none">
              <a:solidFill>
                <a:schemeClr val="dk1"/>
              </a:solidFill>
              <a:latin typeface="Arial"/>
              <a:ea typeface="Arial"/>
              <a:cs typeface="Arial"/>
              <a:sym typeface="Arial"/>
            </a:endParaRPr>
          </a:p>
          <a:p>
            <a:pPr marL="12700" marR="0" lvl="0" indent="0" algn="l" rtl="0">
              <a:lnSpc>
                <a:spcPct val="100000"/>
              </a:lnSpc>
              <a:spcBef>
                <a:spcPts val="0"/>
              </a:spcBef>
              <a:spcAft>
                <a:spcPts val="0"/>
              </a:spcAft>
              <a:buNone/>
            </a:pPr>
            <a:r>
              <a:rPr lang="en-GB" sz="800" b="0" i="0" u="none" strike="noStrike" cap="none">
                <a:solidFill>
                  <a:schemeClr val="dk1"/>
                </a:solidFill>
                <a:latin typeface="Arial"/>
                <a:ea typeface="Arial"/>
                <a:cs typeface="Arial"/>
                <a:sym typeface="Arial"/>
              </a:rPr>
              <a:t>Essentially well connected </a:t>
            </a:r>
            <a:endParaRPr sz="800" b="0" i="0" u="none" strike="noStrike" cap="none">
              <a:solidFill>
                <a:schemeClr val="dk1"/>
              </a:solidFill>
              <a:latin typeface="Arial"/>
              <a:ea typeface="Arial"/>
              <a:cs typeface="Arial"/>
              <a:sym typeface="Arial"/>
            </a:endParaRPr>
          </a:p>
          <a:p>
            <a:pPr marL="12700" marR="0" lvl="0" indent="0" algn="l" rtl="0">
              <a:lnSpc>
                <a:spcPct val="100000"/>
              </a:lnSpc>
              <a:spcBef>
                <a:spcPts val="0"/>
              </a:spcBef>
              <a:spcAft>
                <a:spcPts val="0"/>
              </a:spcAft>
              <a:buNone/>
            </a:pPr>
            <a:r>
              <a:rPr lang="en-GB" sz="800" b="0" i="0" u="none" strike="noStrike" cap="none">
                <a:solidFill>
                  <a:schemeClr val="dk1"/>
                </a:solidFill>
                <a:latin typeface="Arial"/>
                <a:ea typeface="Arial"/>
                <a:cs typeface="Arial"/>
                <a:sym typeface="Arial"/>
              </a:rPr>
              <a:t>for Squad and Pas de Deux.</a:t>
            </a:r>
            <a:endParaRPr sz="800" b="0" i="0" u="none" strike="noStrike" cap="none">
              <a:solidFill>
                <a:schemeClr val="dk1"/>
              </a:solidFill>
              <a:latin typeface="Arial"/>
              <a:ea typeface="Arial"/>
              <a:cs typeface="Arial"/>
              <a:sym typeface="Arial"/>
            </a:endParaRPr>
          </a:p>
        </p:txBody>
      </p:sp>
      <p:sp>
        <p:nvSpPr>
          <p:cNvPr id="863" name="Google Shape;863;p104"/>
          <p:cNvSpPr/>
          <p:nvPr/>
        </p:nvSpPr>
        <p:spPr>
          <a:xfrm>
            <a:off x="6647250" y="3797476"/>
            <a:ext cx="2176500" cy="612600"/>
          </a:xfrm>
          <a:prstGeom prst="rect">
            <a:avLst/>
          </a:prstGeom>
          <a:solidFill>
            <a:srgbClr val="FFC00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12700" marR="0" lvl="0" indent="0" algn="l" rtl="0">
              <a:lnSpc>
                <a:spcPct val="100000"/>
              </a:lnSpc>
              <a:spcBef>
                <a:spcPts val="0"/>
              </a:spcBef>
              <a:spcAft>
                <a:spcPts val="0"/>
              </a:spcAft>
              <a:buNone/>
            </a:pPr>
            <a:r>
              <a:rPr lang="en-GB" sz="800">
                <a:solidFill>
                  <a:schemeClr val="dk1"/>
                </a:solidFill>
              </a:rPr>
              <a:t>In case of </a:t>
            </a:r>
            <a:r>
              <a:rPr lang="en-GB" sz="800" b="1">
                <a:solidFill>
                  <a:schemeClr val="dk1"/>
                </a:solidFill>
              </a:rPr>
              <a:t>o</a:t>
            </a:r>
            <a:r>
              <a:rPr lang="en-GB" sz="800" b="1" i="0" u="none" strike="noStrike" cap="none">
                <a:solidFill>
                  <a:schemeClr val="dk1"/>
                </a:solidFill>
              </a:rPr>
              <a:t>ne</a:t>
            </a:r>
            <a:r>
              <a:rPr lang="en-GB" sz="800" b="0" i="0" u="none" strike="noStrike" cap="none">
                <a:solidFill>
                  <a:schemeClr val="dk1"/>
                </a:solidFill>
                <a:latin typeface="Arial"/>
                <a:ea typeface="Arial"/>
                <a:cs typeface="Arial"/>
                <a:sym typeface="Arial"/>
              </a:rPr>
              <a:t> fall with loss of contact and empty horse = </a:t>
            </a:r>
            <a:r>
              <a:rPr lang="en-GB" sz="800" b="1" i="0" u="none" strike="noStrike" cap="none">
                <a:solidFill>
                  <a:schemeClr val="dk1"/>
                </a:solidFill>
              </a:rPr>
              <a:t>8 max</a:t>
            </a:r>
            <a:r>
              <a:rPr lang="en-GB" sz="800" b="1">
                <a:solidFill>
                  <a:schemeClr val="dk1"/>
                </a:solidFill>
              </a:rPr>
              <a:t>. for C3</a:t>
            </a:r>
            <a:r>
              <a:rPr lang="en-GB" sz="800" b="1" i="0" u="none" strike="noStrike" cap="none">
                <a:solidFill>
                  <a:schemeClr val="dk1"/>
                </a:solidFill>
              </a:rPr>
              <a:t>.</a:t>
            </a:r>
            <a:endParaRPr sz="800" b="1" i="0" u="none" strike="noStrike" cap="none">
              <a:solidFill>
                <a:schemeClr val="dk1"/>
              </a:solidFill>
            </a:endParaRPr>
          </a:p>
          <a:p>
            <a:pPr marL="12700" marR="0" lvl="0" indent="0" algn="l" rtl="0">
              <a:lnSpc>
                <a:spcPct val="100000"/>
              </a:lnSpc>
              <a:spcBef>
                <a:spcPts val="0"/>
              </a:spcBef>
              <a:spcAft>
                <a:spcPts val="0"/>
              </a:spcAft>
              <a:buNone/>
            </a:pPr>
            <a:endParaRPr sz="800" b="1">
              <a:solidFill>
                <a:schemeClr val="dk1"/>
              </a:solidFill>
            </a:endParaRPr>
          </a:p>
          <a:p>
            <a:pPr marL="0" marR="0" lvl="0" indent="0" algn="ctr" rtl="0">
              <a:lnSpc>
                <a:spcPct val="100000"/>
              </a:lnSpc>
              <a:spcBef>
                <a:spcPts val="0"/>
              </a:spcBef>
              <a:spcAft>
                <a:spcPts val="0"/>
              </a:spcAft>
              <a:buNone/>
            </a:pPr>
            <a:r>
              <a:rPr lang="en-GB" sz="800" b="0" i="0" u="none" strike="noStrike" cap="none">
                <a:solidFill>
                  <a:schemeClr val="dk1"/>
                </a:solidFill>
                <a:latin typeface="Arial"/>
                <a:ea typeface="Arial"/>
                <a:cs typeface="Arial"/>
                <a:sym typeface="Arial"/>
              </a:rPr>
              <a:t>(</a:t>
            </a:r>
            <a:r>
              <a:rPr lang="en-GB" sz="800">
                <a:solidFill>
                  <a:schemeClr val="dk1"/>
                </a:solidFill>
              </a:rPr>
              <a:t>f</a:t>
            </a:r>
            <a:r>
              <a:rPr lang="en-GB" sz="800" b="0" i="0" u="none" strike="noStrike" cap="none">
                <a:solidFill>
                  <a:schemeClr val="dk1"/>
                </a:solidFill>
                <a:latin typeface="Arial"/>
                <a:ea typeface="Arial"/>
                <a:cs typeface="Arial"/>
                <a:sym typeface="Arial"/>
              </a:rPr>
              <a:t>all </a:t>
            </a:r>
            <a:r>
              <a:rPr lang="en-GB" sz="800">
                <a:solidFill>
                  <a:schemeClr val="dk1"/>
                </a:solidFill>
              </a:rPr>
              <a:t>= </a:t>
            </a:r>
            <a:r>
              <a:rPr lang="en-GB" sz="800" b="0" i="0" u="none" strike="noStrike" cap="none">
                <a:solidFill>
                  <a:schemeClr val="dk1"/>
                </a:solidFill>
                <a:latin typeface="Arial"/>
                <a:ea typeface="Arial"/>
                <a:cs typeface="Arial"/>
                <a:sym typeface="Arial"/>
              </a:rPr>
              <a:t>1a, 2a)</a:t>
            </a:r>
            <a:endParaRPr sz="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Shape 868"/>
        <p:cNvGrpSpPr/>
        <p:nvPr/>
      </p:nvGrpSpPr>
      <p:grpSpPr>
        <a:xfrm>
          <a:off x="0" y="0"/>
          <a:ext cx="0" cy="0"/>
          <a:chOff x="0" y="0"/>
          <a:chExt cx="0" cy="0"/>
        </a:xfrm>
      </p:grpSpPr>
      <p:sp>
        <p:nvSpPr>
          <p:cNvPr id="869" name="Google Shape;869;p10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GB"/>
              <a:t>49</a:t>
            </a:fld>
            <a:endParaRPr/>
          </a:p>
        </p:txBody>
      </p:sp>
      <p:sp>
        <p:nvSpPr>
          <p:cNvPr id="870" name="Google Shape;870;p105"/>
          <p:cNvSpPr txBox="1"/>
          <p:nvPr/>
        </p:nvSpPr>
        <p:spPr>
          <a:xfrm>
            <a:off x="311700" y="560524"/>
            <a:ext cx="8520600" cy="4144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GB" sz="1800" b="1" i="0" u="none" strike="noStrike" cap="none">
                <a:solidFill>
                  <a:schemeClr val="dk1"/>
                </a:solidFill>
                <a:latin typeface="Arial"/>
                <a:ea typeface="Arial"/>
                <a:cs typeface="Arial"/>
                <a:sym typeface="Arial"/>
              </a:rPr>
              <a:t>Up to 6 Points - Reference score</a:t>
            </a:r>
            <a:endParaRPr sz="18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800" b="1">
              <a:solidFill>
                <a:schemeClr val="dk1"/>
              </a:solidFill>
            </a:endParaRPr>
          </a:p>
          <a:p>
            <a:pPr marL="12700" marR="0" lvl="0" indent="0" algn="l" rtl="0">
              <a:lnSpc>
                <a:spcPct val="100000"/>
              </a:lnSpc>
              <a:spcBef>
                <a:spcPts val="0"/>
              </a:spcBef>
              <a:spcAft>
                <a:spcPts val="0"/>
              </a:spcAft>
              <a:buNone/>
            </a:pPr>
            <a:r>
              <a:rPr lang="en-GB" sz="1000" b="1" i="0" u="none" strike="noStrike" cap="none">
                <a:solidFill>
                  <a:srgbClr val="741B47"/>
                </a:solidFill>
                <a:latin typeface="Arial"/>
                <a:ea typeface="Arial"/>
                <a:cs typeface="Arial"/>
                <a:sym typeface="Arial"/>
              </a:rPr>
              <a:t>➖ Fl</a:t>
            </a:r>
            <a:r>
              <a:rPr lang="en-GB" sz="1000" b="1">
                <a:solidFill>
                  <a:srgbClr val="741B47"/>
                </a:solidFill>
              </a:rPr>
              <a:t>ow</a:t>
            </a:r>
            <a:r>
              <a:rPr lang="en-GB" sz="1000" b="1" i="0" u="none" strike="noStrike" cap="none">
                <a:solidFill>
                  <a:srgbClr val="741B47"/>
                </a:solidFill>
                <a:latin typeface="Arial"/>
                <a:ea typeface="Arial"/>
                <a:cs typeface="Arial"/>
                <a:sym typeface="Arial"/>
              </a:rPr>
              <a:t>: </a:t>
            </a:r>
            <a:endParaRPr sz="1000" b="1" i="0" u="none" strike="noStrike" cap="none">
              <a:solidFill>
                <a:srgbClr val="741B47"/>
              </a:solidFill>
              <a:latin typeface="Arial"/>
              <a:ea typeface="Arial"/>
              <a:cs typeface="Arial"/>
              <a:sym typeface="Arial"/>
            </a:endParaRPr>
          </a:p>
          <a:p>
            <a:pPr marL="12700" marR="0" lvl="0" indent="0" algn="l" rtl="0">
              <a:lnSpc>
                <a:spcPct val="100000"/>
              </a:lnSpc>
              <a:spcBef>
                <a:spcPts val="0"/>
              </a:spcBef>
              <a:spcAft>
                <a:spcPts val="0"/>
              </a:spcAft>
              <a:buNone/>
            </a:pPr>
            <a:r>
              <a:rPr lang="en-GB" sz="1000" b="1" i="0" u="none" strike="noStrike" cap="none">
                <a:solidFill>
                  <a:srgbClr val="000000"/>
                </a:solidFill>
              </a:rPr>
              <a:t>Sometimes interrupted</a:t>
            </a:r>
            <a:r>
              <a:rPr lang="en-GB" sz="1000" b="0" i="0" u="none" strike="noStrike" cap="none">
                <a:solidFill>
                  <a:srgbClr val="000000"/>
                </a:solidFill>
                <a:latin typeface="Arial"/>
                <a:ea typeface="Arial"/>
                <a:cs typeface="Arial"/>
                <a:sym typeface="Arial"/>
              </a:rPr>
              <a:t> by lack of adequate transitions or by laborious build ups/downs.</a:t>
            </a:r>
            <a:endParaRPr sz="10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The vaulter(s) </a:t>
            </a:r>
            <a:r>
              <a:rPr lang="en-GB" sz="1000" b="0" i="0" u="none" strike="sngStrike" cap="none">
                <a:solidFill>
                  <a:srgbClr val="000000"/>
                </a:solidFill>
                <a:latin typeface="Arial"/>
                <a:ea typeface="Arial"/>
                <a:cs typeface="Arial"/>
                <a:sym typeface="Arial"/>
              </a:rPr>
              <a:t>repeatedly</a:t>
            </a:r>
            <a:r>
              <a:rPr lang="en-GB" sz="1000" b="0" i="0" u="none" strike="noStrike" cap="none">
                <a:solidFill>
                  <a:srgbClr val="000000"/>
                </a:solidFill>
                <a:latin typeface="Arial"/>
                <a:ea typeface="Arial"/>
                <a:cs typeface="Arial"/>
                <a:sym typeface="Arial"/>
              </a:rPr>
              <a:t> show </a:t>
            </a:r>
            <a:r>
              <a:rPr lang="en-GB" sz="1000" b="0" i="0" u="none" strike="noStrike" cap="none">
                <a:solidFill>
                  <a:srgbClr val="0000FF"/>
                </a:solidFill>
                <a:latin typeface="Arial"/>
                <a:ea typeface="Arial"/>
                <a:cs typeface="Arial"/>
                <a:sym typeface="Arial"/>
              </a:rPr>
              <a:t>several </a:t>
            </a:r>
            <a:r>
              <a:rPr lang="en-GB" sz="1000" b="0" i="0" u="none" strike="noStrike" cap="none">
                <a:solidFill>
                  <a:srgbClr val="000000"/>
                </a:solidFill>
                <a:latin typeface="Arial"/>
                <a:ea typeface="Arial"/>
                <a:cs typeface="Arial"/>
                <a:sym typeface="Arial"/>
              </a:rPr>
              <a:t>a lack of </a:t>
            </a:r>
            <a:r>
              <a:rPr lang="en-GB" sz="1000" b="0" i="0" u="none" strike="sngStrike" cap="none">
                <a:solidFill>
                  <a:srgbClr val="FF0000"/>
                </a:solidFill>
                <a:latin typeface="Arial"/>
                <a:ea typeface="Arial"/>
                <a:cs typeface="Arial"/>
                <a:sym typeface="Arial"/>
              </a:rPr>
              <a:t>coordination and/or absorption of the canter </a:t>
            </a:r>
            <a:r>
              <a:rPr lang="en-GB" sz="1000">
                <a:solidFill>
                  <a:srgbClr val="0C5ADB"/>
                </a:solidFill>
              </a:rPr>
              <a:t> </a:t>
            </a:r>
            <a:r>
              <a:rPr lang="en-GB" sz="1000">
                <a:solidFill>
                  <a:srgbClr val="0000FF"/>
                </a:solidFill>
              </a:rPr>
              <a:t>flow and smoothness </a:t>
            </a:r>
            <a:r>
              <a:rPr lang="en-GB" sz="1000" b="0" i="0" u="none" strike="noStrike" cap="none">
                <a:solidFill>
                  <a:srgbClr val="000000"/>
                </a:solidFill>
                <a:latin typeface="Arial"/>
                <a:ea typeface="Arial"/>
                <a:cs typeface="Arial"/>
                <a:sym typeface="Arial"/>
              </a:rPr>
              <a:t>in moves/transitions.</a:t>
            </a:r>
            <a:endParaRPr sz="10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Flow is sometimes visible.</a:t>
            </a:r>
            <a:endParaRPr sz="10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None/>
            </a:pPr>
            <a:r>
              <a:rPr lang="en-GB" sz="800" b="0" i="0" u="none" strike="noStrike" cap="none">
                <a:solidFill>
                  <a:srgbClr val="000000"/>
                </a:solidFill>
                <a:latin typeface="Arial"/>
                <a:ea typeface="Arial"/>
                <a:cs typeface="Arial"/>
                <a:sym typeface="Arial"/>
              </a:rPr>
              <a:t> </a:t>
            </a:r>
            <a:endParaRPr sz="105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None/>
            </a:pPr>
            <a:r>
              <a:rPr lang="en-GB" sz="1000" b="1" i="0" u="none" strike="noStrike" cap="none">
                <a:solidFill>
                  <a:srgbClr val="741B47"/>
                </a:solidFill>
                <a:latin typeface="Arial"/>
                <a:ea typeface="Arial"/>
                <a:cs typeface="Arial"/>
                <a:sym typeface="Arial"/>
              </a:rPr>
              <a:t>➖ Control: </a:t>
            </a:r>
            <a:endParaRPr sz="1000" b="1" i="0" u="none" strike="noStrike" cap="none">
              <a:solidFill>
                <a:srgbClr val="741B47"/>
              </a:solidFill>
              <a:latin typeface="Arial"/>
              <a:ea typeface="Arial"/>
              <a:cs typeface="Arial"/>
              <a:sym typeface="Arial"/>
            </a:endParaRPr>
          </a:p>
          <a:p>
            <a:pPr marL="12700" marR="0" lvl="0" indent="0" algn="l" rtl="0">
              <a:lnSpc>
                <a:spcPct val="100000"/>
              </a:lnSpc>
              <a:spcBef>
                <a:spcPts val="0"/>
              </a:spcBef>
              <a:spcAft>
                <a:spcPts val="0"/>
              </a:spcAft>
              <a:buNone/>
            </a:pPr>
            <a:r>
              <a:rPr lang="en-GB" sz="1000" b="1" i="0" u="none" strike="noStrike" cap="none">
                <a:solidFill>
                  <a:srgbClr val="000000"/>
                </a:solidFill>
              </a:rPr>
              <a:t>Several</a:t>
            </a:r>
            <a:r>
              <a:rPr lang="en-GB" sz="1000" b="0" i="0" u="none" strike="noStrike" cap="none">
                <a:solidFill>
                  <a:srgbClr val="000000"/>
                </a:solidFill>
                <a:latin typeface="Arial"/>
                <a:ea typeface="Arial"/>
                <a:cs typeface="Arial"/>
                <a:sym typeface="Arial"/>
              </a:rPr>
              <a:t> elements </a:t>
            </a:r>
            <a:r>
              <a:rPr lang="en-GB" sz="1000" b="1" i="0" u="none" strike="noStrike" cap="none">
                <a:solidFill>
                  <a:schemeClr val="dk1"/>
                </a:solidFill>
              </a:rPr>
              <a:t>do not match</a:t>
            </a:r>
            <a:r>
              <a:rPr lang="en-GB" sz="1000" i="0" u="none" strike="noStrike" cap="none">
                <a:solidFill>
                  <a:schemeClr val="dk1"/>
                </a:solidFill>
              </a:rPr>
              <a:t> the training level </a:t>
            </a:r>
            <a:r>
              <a:rPr lang="en-GB" sz="1000" b="0" i="0" u="none" strike="noStrike" cap="none">
                <a:solidFill>
                  <a:schemeClr val="dk1"/>
                </a:solidFill>
                <a:latin typeface="Arial"/>
                <a:ea typeface="Arial"/>
                <a:cs typeface="Arial"/>
                <a:sym typeface="Arial"/>
              </a:rPr>
              <a:t>of the performing </a:t>
            </a:r>
            <a:r>
              <a:rPr lang="en-GB" sz="1000" i="0" u="none" strike="noStrike" cap="none">
                <a:solidFill>
                  <a:schemeClr val="dk1"/>
                </a:solidFill>
              </a:rPr>
              <a:t>vaulter(s)</a:t>
            </a:r>
            <a:r>
              <a:rPr lang="en-GB" sz="1000" b="0" i="0" u="none" strike="noStrike" cap="none">
                <a:solidFill>
                  <a:schemeClr val="dk1"/>
                </a:solidFill>
                <a:latin typeface="Arial"/>
                <a:ea typeface="Arial"/>
                <a:cs typeface="Arial"/>
                <a:sym typeface="Arial"/>
              </a:rPr>
              <a:t> and/or </a:t>
            </a:r>
            <a:r>
              <a:rPr lang="en-GB" sz="1000" b="0" i="0" u="none" strike="noStrike" cap="none">
                <a:solidFill>
                  <a:srgbClr val="000000"/>
                </a:solidFill>
                <a:latin typeface="Arial"/>
                <a:ea typeface="Arial"/>
                <a:cs typeface="Arial"/>
                <a:sym typeface="Arial"/>
              </a:rPr>
              <a:t>are not performed in a controlled way.</a:t>
            </a:r>
            <a:endParaRPr sz="10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None/>
            </a:pPr>
            <a:r>
              <a:rPr lang="en-GB" sz="1000" b="1" i="0" u="none" strike="noStrike" cap="none">
                <a:solidFill>
                  <a:srgbClr val="000000"/>
                </a:solidFill>
              </a:rPr>
              <a:t>Satisfactory level of safety</a:t>
            </a:r>
            <a:r>
              <a:rPr lang="en-GB" sz="1000" b="0" i="0" u="none" strike="noStrike" cap="none">
                <a:solidFill>
                  <a:srgbClr val="000000"/>
                </a:solidFill>
                <a:latin typeface="Arial"/>
                <a:ea typeface="Arial"/>
                <a:cs typeface="Arial"/>
                <a:sym typeface="Arial"/>
              </a:rPr>
              <a:t>.</a:t>
            </a:r>
            <a:endParaRPr sz="10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 </a:t>
            </a:r>
            <a:endParaRPr sz="10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None/>
            </a:pPr>
            <a:r>
              <a:rPr lang="en-GB" sz="1000" b="1" i="0" u="none" strike="noStrike" cap="none">
                <a:solidFill>
                  <a:srgbClr val="741B47"/>
                </a:solidFill>
                <a:latin typeface="Arial"/>
                <a:ea typeface="Arial"/>
                <a:cs typeface="Arial"/>
                <a:sym typeface="Arial"/>
              </a:rPr>
              <a:t>➖ Complexity:</a:t>
            </a:r>
            <a:endParaRPr sz="1000" b="1" i="0" u="none" strike="noStrike" cap="none">
              <a:solidFill>
                <a:srgbClr val="741B47"/>
              </a:solidFill>
              <a:latin typeface="Arial"/>
              <a:ea typeface="Arial"/>
              <a:cs typeface="Arial"/>
              <a:sym typeface="Arial"/>
            </a:endParaRPr>
          </a:p>
          <a:p>
            <a:pPr marL="12700" marR="0" lvl="0" indent="0" algn="l"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The vaulter(s) </a:t>
            </a:r>
            <a:r>
              <a:rPr lang="en-GB" sz="1000" b="1" i="0" u="none" strike="noStrike" cap="none">
                <a:solidFill>
                  <a:srgbClr val="000000"/>
                </a:solidFill>
              </a:rPr>
              <a:t>occasionally use(s)</a:t>
            </a:r>
            <a:r>
              <a:rPr lang="en-GB" sz="1000" b="0" i="0" u="none" strike="noStrike" cap="none">
                <a:solidFill>
                  <a:srgbClr val="000000"/>
                </a:solidFill>
                <a:latin typeface="Arial"/>
                <a:ea typeface="Arial"/>
                <a:cs typeface="Arial"/>
                <a:sym typeface="Arial"/>
              </a:rPr>
              <a:t> </a:t>
            </a:r>
            <a:r>
              <a:rPr lang="en-GB" sz="1000" b="0" i="0" u="none" strike="sngStrike" cap="none">
                <a:solidFill>
                  <a:srgbClr val="FF0000"/>
                </a:solidFill>
                <a:latin typeface="Arial"/>
                <a:ea typeface="Arial"/>
                <a:cs typeface="Arial"/>
                <a:sym typeface="Arial"/>
              </a:rPr>
              <a:t>creative,</a:t>
            </a:r>
            <a:r>
              <a:rPr lang="en-GB" sz="1000" b="0" i="0" u="none" cap="none">
                <a:solidFill>
                  <a:srgbClr val="FF0000"/>
                </a:solidFill>
                <a:latin typeface="Arial"/>
                <a:ea typeface="Arial"/>
                <a:cs typeface="Arial"/>
                <a:sym typeface="Arial"/>
              </a:rPr>
              <a:t> </a:t>
            </a:r>
            <a:r>
              <a:rPr lang="en-GB" sz="1000" b="0" i="0" u="none" strike="noStrike" cap="none">
                <a:solidFill>
                  <a:srgbClr val="000000"/>
                </a:solidFill>
                <a:latin typeface="Arial"/>
                <a:ea typeface="Arial"/>
                <a:cs typeface="Arial"/>
                <a:sym typeface="Arial"/>
              </a:rPr>
              <a:t>positions, directions, exercises (including mounts and dismounts), combinations, transitions and sequences with an average complexity</a:t>
            </a:r>
            <a:endParaRPr sz="10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 </a:t>
            </a:r>
            <a:endParaRPr sz="10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None/>
            </a:pPr>
            <a:r>
              <a:rPr lang="en-GB" sz="1000" b="1" i="0" u="none" strike="noStrike" cap="none">
                <a:solidFill>
                  <a:srgbClr val="741B47"/>
                </a:solidFill>
                <a:latin typeface="Arial"/>
                <a:ea typeface="Arial"/>
                <a:cs typeface="Arial"/>
                <a:sym typeface="Arial"/>
              </a:rPr>
              <a:t>➖ Freedom of movement: </a:t>
            </a:r>
            <a:endParaRPr sz="1000" b="1" i="0" u="none" strike="noStrike" cap="none">
              <a:solidFill>
                <a:srgbClr val="741B47"/>
              </a:solidFill>
              <a:latin typeface="Arial"/>
              <a:ea typeface="Arial"/>
              <a:cs typeface="Arial"/>
              <a:sym typeface="Arial"/>
            </a:endParaRPr>
          </a:p>
          <a:p>
            <a:pPr marL="495300" marR="0" lvl="0" indent="-228600" algn="l"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o    </a:t>
            </a:r>
            <a:r>
              <a:rPr lang="en-GB" sz="1000" b="1" i="0" u="none" strike="noStrike" cap="none">
                <a:solidFill>
                  <a:srgbClr val="000000"/>
                </a:solidFill>
              </a:rPr>
              <a:t>Occasionally creative</a:t>
            </a:r>
            <a:r>
              <a:rPr lang="en-GB" sz="1000" b="0" i="0" u="none" strike="noStrike" cap="none">
                <a:solidFill>
                  <a:srgbClr val="000000"/>
                </a:solidFill>
                <a:latin typeface="Arial"/>
                <a:ea typeface="Arial"/>
                <a:cs typeface="Arial"/>
                <a:sym typeface="Arial"/>
              </a:rPr>
              <a:t> use of space, position</a:t>
            </a:r>
            <a:r>
              <a:rPr lang="en-GB" sz="1000"/>
              <a:t> </a:t>
            </a:r>
            <a:r>
              <a:rPr lang="en-GB" sz="1000" b="0" i="0" u="none" strike="noStrike" cap="none">
                <a:solidFill>
                  <a:srgbClr val="000000"/>
                </a:solidFill>
                <a:latin typeface="Arial"/>
                <a:ea typeface="Arial"/>
                <a:cs typeface="Arial"/>
                <a:sym typeface="Arial"/>
              </a:rPr>
              <a:t>and/or direction </a:t>
            </a:r>
            <a:r>
              <a:rPr lang="en-GB" sz="1000">
                <a:solidFill>
                  <a:srgbClr val="0000FF"/>
                </a:solidFill>
              </a:rPr>
              <a:t>and/or orientation</a:t>
            </a:r>
            <a:r>
              <a:rPr lang="en-GB" sz="1000" b="0" i="0" u="none" strike="noStrike" cap="none">
                <a:solidFill>
                  <a:srgbClr val="000000"/>
                </a:solidFill>
                <a:latin typeface="Arial"/>
                <a:ea typeface="Arial"/>
                <a:cs typeface="Arial"/>
                <a:sym typeface="Arial"/>
              </a:rPr>
              <a:t> and/or Level, </a:t>
            </a:r>
            <a:r>
              <a:rPr lang="en-GB" sz="1000" b="0" i="0" u="none" strike="noStrike" cap="none">
                <a:solidFill>
                  <a:srgbClr val="0000FF"/>
                </a:solidFill>
                <a:latin typeface="Arial"/>
                <a:ea typeface="Arial"/>
                <a:cs typeface="Arial"/>
                <a:sym typeface="Arial"/>
              </a:rPr>
              <a:t>during elements/exercices.</a:t>
            </a:r>
            <a:endParaRPr sz="1000" b="0" i="0" u="none" strike="noStrike" cap="none">
              <a:solidFill>
                <a:srgbClr val="0000FF"/>
              </a:solidFill>
              <a:latin typeface="Arial"/>
              <a:ea typeface="Arial"/>
              <a:cs typeface="Arial"/>
              <a:sym typeface="Arial"/>
            </a:endParaRPr>
          </a:p>
          <a:p>
            <a:pPr marL="495300" marR="0" lvl="0" indent="-228600" algn="l"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o    The vaulter(s) mainly show(s) moves that can be performed in full balance, but without controlled moments of suspension between them. </a:t>
            </a:r>
            <a:endParaRPr sz="1000" b="0" i="0" u="none" strike="noStrike" cap="none">
              <a:solidFill>
                <a:srgbClr val="000000"/>
              </a:solidFill>
              <a:latin typeface="Arial"/>
              <a:ea typeface="Arial"/>
              <a:cs typeface="Arial"/>
              <a:sym typeface="Arial"/>
            </a:endParaRPr>
          </a:p>
          <a:p>
            <a:pPr marL="495300" marR="0" lvl="0" indent="-228600" algn="l"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o    The Vaulter(s) </a:t>
            </a:r>
            <a:r>
              <a:rPr lang="en-GB" sz="1000" b="1" i="0" u="none" strike="noStrike" cap="none">
                <a:solidFill>
                  <a:srgbClr val="000000"/>
                </a:solidFill>
              </a:rPr>
              <a:t>is/are mostly close to the handles</a:t>
            </a:r>
            <a:r>
              <a:rPr lang="en-GB" sz="1000" b="0" i="0" u="none" strike="noStrike" cap="none">
                <a:solidFill>
                  <a:srgbClr val="000000"/>
                </a:solidFill>
                <a:latin typeface="Arial"/>
                <a:ea typeface="Arial"/>
                <a:cs typeface="Arial"/>
                <a:sym typeface="Arial"/>
              </a:rPr>
              <a:t>.</a:t>
            </a:r>
            <a:endParaRPr sz="10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 </a:t>
            </a:r>
            <a:endParaRPr sz="10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None/>
            </a:pPr>
            <a:r>
              <a:rPr lang="en-GB" sz="1000" b="1" i="0" u="sng" strike="noStrike" cap="none">
                <a:solidFill>
                  <a:srgbClr val="741B47"/>
                </a:solidFill>
                <a:latin typeface="Arial"/>
                <a:ea typeface="Arial"/>
                <a:cs typeface="Arial"/>
                <a:sym typeface="Arial"/>
              </a:rPr>
              <a:t>In Squad / Pas de Deux :</a:t>
            </a:r>
            <a:endParaRPr sz="1000" b="1" i="0" u="sng" strike="noStrike" cap="none">
              <a:solidFill>
                <a:srgbClr val="741B47"/>
              </a:solidFill>
              <a:latin typeface="Arial"/>
              <a:ea typeface="Arial"/>
              <a:cs typeface="Arial"/>
              <a:sym typeface="Arial"/>
            </a:endParaRPr>
          </a:p>
          <a:p>
            <a:pPr marL="12700" marR="0" lvl="0" indent="0" algn="l" rtl="0">
              <a:lnSpc>
                <a:spcPct val="100000"/>
              </a:lnSpc>
              <a:spcBef>
                <a:spcPts val="0"/>
              </a:spcBef>
              <a:spcAft>
                <a:spcPts val="0"/>
              </a:spcAft>
              <a:buNone/>
            </a:pPr>
            <a:r>
              <a:rPr lang="en-GB" sz="1000" b="1" i="0" u="none" strike="noStrike" cap="none">
                <a:solidFill>
                  <a:srgbClr val="741B47"/>
                </a:solidFill>
                <a:latin typeface="Arial"/>
                <a:ea typeface="Arial"/>
                <a:cs typeface="Arial"/>
                <a:sym typeface="Arial"/>
              </a:rPr>
              <a:t>➖ Connection:</a:t>
            </a:r>
            <a:endParaRPr sz="1000" b="1" i="0" u="none" strike="noStrike" cap="none">
              <a:solidFill>
                <a:srgbClr val="741B47"/>
              </a:solidFill>
              <a:latin typeface="Arial"/>
              <a:ea typeface="Arial"/>
              <a:cs typeface="Arial"/>
              <a:sym typeface="Arial"/>
            </a:endParaRPr>
          </a:p>
          <a:p>
            <a:pPr marL="495300" marR="0" lvl="0" indent="-228600" algn="l"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o    Vaulters are </a:t>
            </a:r>
            <a:r>
              <a:rPr lang="en-GB" sz="1000" b="1" i="0" u="none" strike="noStrike" cap="none">
                <a:solidFill>
                  <a:srgbClr val="000000"/>
                </a:solidFill>
              </a:rPr>
              <a:t>disconnected on a few occasions</a:t>
            </a:r>
            <a:r>
              <a:rPr lang="en-GB" sz="1000" b="0" i="0" u="none" strike="noStrike" cap="none">
                <a:solidFill>
                  <a:srgbClr val="000000"/>
                </a:solidFill>
                <a:latin typeface="Arial"/>
                <a:ea typeface="Arial"/>
                <a:cs typeface="Arial"/>
                <a:sym typeface="Arial"/>
              </a:rPr>
              <a:t>, but they sometimes show some synergy beyond just stabilising and/or supporting each other.</a:t>
            </a:r>
            <a:endParaRPr sz="1000" b="0" i="0" u="none" strike="noStrike" cap="none">
              <a:solidFill>
                <a:srgbClr val="000000"/>
              </a:solidFill>
              <a:latin typeface="Arial"/>
              <a:ea typeface="Arial"/>
              <a:cs typeface="Arial"/>
              <a:sym typeface="Arial"/>
            </a:endParaRPr>
          </a:p>
          <a:p>
            <a:pPr marL="495300" marR="0" lvl="0" indent="-228600" algn="l"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o    </a:t>
            </a:r>
            <a:r>
              <a:rPr lang="en-GB" sz="1000" b="1" i="0" u="none" strike="noStrike" cap="none">
                <a:solidFill>
                  <a:srgbClr val="000000"/>
                </a:solidFill>
              </a:rPr>
              <a:t>Basic interaction</a:t>
            </a:r>
            <a:r>
              <a:rPr lang="en-GB" sz="1000" b="0" i="0" u="none" strike="noStrike" cap="none">
                <a:solidFill>
                  <a:srgbClr val="000000"/>
                </a:solidFill>
                <a:latin typeface="Arial"/>
                <a:ea typeface="Arial"/>
                <a:cs typeface="Arial"/>
                <a:sym typeface="Arial"/>
              </a:rPr>
              <a:t> between vaulters.</a:t>
            </a:r>
            <a:endParaRPr sz="1000" b="0" i="0" u="none" strike="noStrike" cap="none">
              <a:solidFill>
                <a:srgbClr val="000000"/>
              </a:solidFill>
              <a:latin typeface="Arial"/>
              <a:ea typeface="Arial"/>
              <a:cs typeface="Arial"/>
              <a:sym typeface="Arial"/>
            </a:endParaRPr>
          </a:p>
          <a:p>
            <a:pPr marL="495300" marR="0" lvl="0" indent="-228600" algn="l"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o    </a:t>
            </a:r>
            <a:r>
              <a:rPr lang="en-GB" sz="1000" b="1" i="0" u="none" strike="noStrike" cap="none">
                <a:solidFill>
                  <a:srgbClr val="000000"/>
                </a:solidFill>
              </a:rPr>
              <a:t>Individuality rarely serves</a:t>
            </a:r>
            <a:r>
              <a:rPr lang="en-GB" sz="1000" b="0" i="0" u="none" strike="noStrike" cap="none">
                <a:solidFill>
                  <a:srgbClr val="000000"/>
                </a:solidFill>
                <a:latin typeface="Arial"/>
                <a:ea typeface="Arial"/>
                <a:cs typeface="Arial"/>
                <a:sym typeface="Arial"/>
              </a:rPr>
              <a:t> the Squad’s unity.</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000" b="1" i="0" u="none" strike="noStrike" cap="none">
              <a:solidFill>
                <a:schemeClr val="dk1"/>
              </a:solidFill>
              <a:highlight>
                <a:srgbClr val="FFFFFF"/>
              </a:highlight>
              <a:latin typeface="Arial"/>
              <a:ea typeface="Arial"/>
              <a:cs typeface="Arial"/>
              <a:sym typeface="Arial"/>
            </a:endParaRPr>
          </a:p>
        </p:txBody>
      </p:sp>
      <p:sp>
        <p:nvSpPr>
          <p:cNvPr id="871" name="Google Shape;871;p105"/>
          <p:cNvSpPr txBox="1">
            <a:spLocks noGrp="1"/>
          </p:cNvSpPr>
          <p:nvPr>
            <p:ph type="title"/>
          </p:nvPr>
        </p:nvSpPr>
        <p:spPr>
          <a:xfrm>
            <a:off x="257400" y="111650"/>
            <a:ext cx="8629200" cy="5727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116666"/>
              <a:buFont typeface="Arial"/>
              <a:buNone/>
            </a:pPr>
            <a:r>
              <a:rPr lang="en-GB" sz="2400"/>
              <a:t>C3- Flow, Control, Connection, Complexity and FoM</a:t>
            </a:r>
            <a:br>
              <a:rPr lang="en-GB" sz="2400"/>
            </a:br>
            <a:r>
              <a:rPr lang="en-GB" sz="1456">
                <a:solidFill>
                  <a:srgbClr val="FF0000"/>
                </a:solidFill>
              </a:rPr>
              <a:t>Updated text after Seminar in Salzburg</a:t>
            </a:r>
            <a:endParaRPr sz="1366"/>
          </a:p>
        </p:txBody>
      </p:sp>
      <p:sp>
        <p:nvSpPr>
          <p:cNvPr id="872" name="Google Shape;872;p105"/>
          <p:cNvSpPr/>
          <p:nvPr/>
        </p:nvSpPr>
        <p:spPr>
          <a:xfrm>
            <a:off x="7561050" y="66575"/>
            <a:ext cx="1460100" cy="2502000"/>
          </a:xfrm>
          <a:prstGeom prst="rect">
            <a:avLst/>
          </a:prstGeom>
          <a:solidFill>
            <a:srgbClr val="00FF0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12700" lvl="0" indent="0" algn="ctr" rtl="0">
              <a:spcBef>
                <a:spcPts val="0"/>
              </a:spcBef>
              <a:spcAft>
                <a:spcPts val="0"/>
              </a:spcAft>
              <a:buNone/>
            </a:pPr>
            <a:r>
              <a:rPr lang="en-GB" sz="800" b="1" u="sng">
                <a:solidFill>
                  <a:schemeClr val="dk1"/>
                </a:solidFill>
              </a:rPr>
              <a:t>SHORT DESCRIPTION</a:t>
            </a:r>
            <a:endParaRPr sz="800" b="1" u="sng">
              <a:solidFill>
                <a:schemeClr val="dk1"/>
              </a:solidFill>
            </a:endParaRPr>
          </a:p>
          <a:p>
            <a:pPr marL="12700" lvl="0" indent="0" algn="ctr" rtl="0">
              <a:lnSpc>
                <a:spcPct val="100000"/>
              </a:lnSpc>
              <a:spcBef>
                <a:spcPts val="0"/>
              </a:spcBef>
              <a:spcAft>
                <a:spcPts val="0"/>
              </a:spcAft>
              <a:buClr>
                <a:schemeClr val="dk1"/>
              </a:buClr>
              <a:buFont typeface="Arial"/>
              <a:buNone/>
            </a:pPr>
            <a:endParaRPr sz="800" b="1" u="sng">
              <a:solidFill>
                <a:schemeClr val="dk1"/>
              </a:solidFill>
            </a:endParaRPr>
          </a:p>
          <a:p>
            <a:pPr marL="0" lvl="0" indent="0" algn="l" rtl="0">
              <a:lnSpc>
                <a:spcPct val="100000"/>
              </a:lnSpc>
              <a:spcBef>
                <a:spcPts val="0"/>
              </a:spcBef>
              <a:spcAft>
                <a:spcPts val="0"/>
              </a:spcAft>
              <a:buSzPts val="1100"/>
              <a:buNone/>
            </a:pPr>
            <a:r>
              <a:rPr lang="en-GB" sz="800">
                <a:solidFill>
                  <a:schemeClr val="dk1"/>
                </a:solidFill>
              </a:rPr>
              <a:t>Flow visible, but sometimes interrupted.</a:t>
            </a:r>
            <a:endParaRPr sz="800">
              <a:solidFill>
                <a:schemeClr val="dk1"/>
              </a:solidFill>
            </a:endParaRPr>
          </a:p>
          <a:p>
            <a:pPr marL="0" lvl="0" indent="0" algn="l" rtl="0">
              <a:lnSpc>
                <a:spcPct val="100000"/>
              </a:lnSpc>
              <a:spcBef>
                <a:spcPts val="0"/>
              </a:spcBef>
              <a:spcAft>
                <a:spcPts val="0"/>
              </a:spcAft>
              <a:buSzPts val="1100"/>
              <a:buNone/>
            </a:pPr>
            <a:endParaRPr sz="800">
              <a:solidFill>
                <a:schemeClr val="dk1"/>
              </a:solidFill>
            </a:endParaRPr>
          </a:p>
          <a:p>
            <a:pPr marL="0" lvl="0" indent="0" algn="l" rtl="0">
              <a:lnSpc>
                <a:spcPct val="100000"/>
              </a:lnSpc>
              <a:spcBef>
                <a:spcPts val="0"/>
              </a:spcBef>
              <a:spcAft>
                <a:spcPts val="0"/>
              </a:spcAft>
              <a:buSzPts val="1100"/>
              <a:buNone/>
            </a:pPr>
            <a:r>
              <a:rPr lang="en-GB" sz="800">
                <a:solidFill>
                  <a:schemeClr val="dk1"/>
                </a:solidFill>
              </a:rPr>
              <a:t>Several elements are not performed in a controlled way.</a:t>
            </a:r>
            <a:endParaRPr sz="800">
              <a:solidFill>
                <a:schemeClr val="dk1"/>
              </a:solidFill>
            </a:endParaRPr>
          </a:p>
          <a:p>
            <a:pPr marL="0" lvl="0" indent="0" algn="l" rtl="0">
              <a:lnSpc>
                <a:spcPct val="100000"/>
              </a:lnSpc>
              <a:spcBef>
                <a:spcPts val="0"/>
              </a:spcBef>
              <a:spcAft>
                <a:spcPts val="0"/>
              </a:spcAft>
              <a:buSzPts val="1100"/>
              <a:buNone/>
            </a:pPr>
            <a:endParaRPr sz="800">
              <a:solidFill>
                <a:schemeClr val="dk1"/>
              </a:solidFill>
            </a:endParaRPr>
          </a:p>
          <a:p>
            <a:pPr marL="0" lvl="0" indent="0" algn="l" rtl="0">
              <a:lnSpc>
                <a:spcPct val="100000"/>
              </a:lnSpc>
              <a:spcBef>
                <a:spcPts val="0"/>
              </a:spcBef>
              <a:spcAft>
                <a:spcPts val="0"/>
              </a:spcAft>
              <a:buSzPts val="1100"/>
              <a:buNone/>
            </a:pPr>
            <a:r>
              <a:rPr lang="en-GB" sz="800">
                <a:solidFill>
                  <a:schemeClr val="dk1"/>
                </a:solidFill>
              </a:rPr>
              <a:t>Occasionally </a:t>
            </a:r>
            <a:r>
              <a:rPr lang="en-GB" sz="800" b="0" i="0" u="none" strike="noStrike" cap="none">
                <a:solidFill>
                  <a:schemeClr val="dk1"/>
                </a:solidFill>
                <a:latin typeface="Arial"/>
                <a:ea typeface="Arial"/>
                <a:cs typeface="Arial"/>
                <a:sym typeface="Arial"/>
              </a:rPr>
              <a:t>complex.</a:t>
            </a:r>
            <a:endParaRPr sz="800" b="1">
              <a:solidFill>
                <a:schemeClr val="dk1"/>
              </a:solidFill>
              <a:latin typeface="Verdana"/>
              <a:ea typeface="Verdana"/>
              <a:cs typeface="Verdana"/>
              <a:sym typeface="Verdana"/>
            </a:endParaRPr>
          </a:p>
          <a:p>
            <a:pPr marL="12700" marR="0" lvl="0" indent="0" algn="l" rtl="0">
              <a:lnSpc>
                <a:spcPct val="100000"/>
              </a:lnSpc>
              <a:spcBef>
                <a:spcPts val="0"/>
              </a:spcBef>
              <a:spcAft>
                <a:spcPts val="0"/>
              </a:spcAft>
              <a:buNone/>
            </a:pPr>
            <a:endParaRPr sz="800">
              <a:solidFill>
                <a:schemeClr val="dk1"/>
              </a:solidFill>
            </a:endParaRPr>
          </a:p>
          <a:p>
            <a:pPr marL="12700" marR="0" lvl="0" indent="0" algn="l" rtl="0">
              <a:lnSpc>
                <a:spcPct val="100000"/>
              </a:lnSpc>
              <a:spcBef>
                <a:spcPts val="0"/>
              </a:spcBef>
              <a:spcAft>
                <a:spcPts val="0"/>
              </a:spcAft>
              <a:buNone/>
            </a:pPr>
            <a:r>
              <a:rPr lang="en-GB" sz="800" b="0" i="0" u="none" strike="noStrike" cap="none">
                <a:solidFill>
                  <a:schemeClr val="dk1"/>
                </a:solidFill>
                <a:latin typeface="Arial"/>
                <a:ea typeface="Arial"/>
                <a:cs typeface="Arial"/>
                <a:sym typeface="Arial"/>
              </a:rPr>
              <a:t>Vaulter(s) </a:t>
            </a:r>
            <a:r>
              <a:rPr lang="en-GB" sz="800">
                <a:solidFill>
                  <a:srgbClr val="0000FF"/>
                </a:solidFill>
              </a:rPr>
              <a:t>are occasionally creative and</a:t>
            </a:r>
            <a:r>
              <a:rPr lang="en-GB" sz="800">
                <a:solidFill>
                  <a:schemeClr val="dk1"/>
                </a:solidFill>
              </a:rPr>
              <a:t> mostly close to the handles</a:t>
            </a:r>
            <a:endParaRPr sz="800" b="0" i="0" u="none" strike="noStrike" cap="none">
              <a:solidFill>
                <a:schemeClr val="dk1"/>
              </a:solidFill>
              <a:latin typeface="Arial"/>
              <a:ea typeface="Arial"/>
              <a:cs typeface="Arial"/>
              <a:sym typeface="Arial"/>
            </a:endParaRPr>
          </a:p>
          <a:p>
            <a:pPr marL="12700" marR="0" lvl="0" indent="0" algn="l" rtl="0">
              <a:lnSpc>
                <a:spcPct val="100000"/>
              </a:lnSpc>
              <a:spcBef>
                <a:spcPts val="0"/>
              </a:spcBef>
              <a:spcAft>
                <a:spcPts val="0"/>
              </a:spcAft>
              <a:buNone/>
            </a:pPr>
            <a:r>
              <a:rPr lang="en-GB" sz="800" b="0" i="0" u="none" strike="noStrike" cap="none">
                <a:solidFill>
                  <a:schemeClr val="dk1"/>
                </a:solidFill>
                <a:latin typeface="Arial"/>
                <a:ea typeface="Arial"/>
                <a:cs typeface="Arial"/>
                <a:sym typeface="Arial"/>
              </a:rPr>
              <a:t> </a:t>
            </a:r>
            <a:endParaRPr sz="800">
              <a:solidFill>
                <a:schemeClr val="dk1"/>
              </a:solidFill>
            </a:endParaRPr>
          </a:p>
          <a:p>
            <a:pPr marL="12700" marR="0" lvl="0" indent="0" algn="l" rtl="0">
              <a:lnSpc>
                <a:spcPct val="100000"/>
              </a:lnSpc>
              <a:spcBef>
                <a:spcPts val="0"/>
              </a:spcBef>
              <a:spcAft>
                <a:spcPts val="0"/>
              </a:spcAft>
              <a:buNone/>
            </a:pPr>
            <a:r>
              <a:rPr lang="en-GB" sz="800">
                <a:solidFill>
                  <a:schemeClr val="dk1"/>
                </a:solidFill>
              </a:rPr>
              <a:t>Connection with little synergy beyond just stabilizing and/or supporting. For squad and PdD</a:t>
            </a:r>
            <a:endParaRPr sz="800" b="0" i="0" u="none" strike="noStrike" cap="none">
              <a:solidFill>
                <a:schemeClr val="dk1"/>
              </a:solidFill>
              <a:latin typeface="Arial"/>
              <a:ea typeface="Arial"/>
              <a:cs typeface="Arial"/>
              <a:sym typeface="Arial"/>
            </a:endParaRPr>
          </a:p>
        </p:txBody>
      </p:sp>
      <p:sp>
        <p:nvSpPr>
          <p:cNvPr id="873" name="Google Shape;873;p105"/>
          <p:cNvSpPr/>
          <p:nvPr/>
        </p:nvSpPr>
        <p:spPr>
          <a:xfrm>
            <a:off x="5484350" y="2855725"/>
            <a:ext cx="3591000" cy="456000"/>
          </a:xfrm>
          <a:prstGeom prst="rect">
            <a:avLst/>
          </a:prstGeom>
          <a:solidFill>
            <a:srgbClr val="FFC00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12700" lvl="0" indent="0" algn="ctr" rtl="0">
              <a:lnSpc>
                <a:spcPct val="115000"/>
              </a:lnSpc>
              <a:spcBef>
                <a:spcPts val="0"/>
              </a:spcBef>
              <a:spcAft>
                <a:spcPts val="0"/>
              </a:spcAft>
              <a:buClr>
                <a:schemeClr val="dk1"/>
              </a:buClr>
              <a:buSzPts val="1100"/>
              <a:buFont typeface="Arial"/>
              <a:buNone/>
            </a:pPr>
            <a:r>
              <a:rPr lang="en-GB" sz="800">
                <a:solidFill>
                  <a:schemeClr val="dk1"/>
                </a:solidFill>
                <a:latin typeface="Verdana"/>
                <a:ea typeface="Verdana"/>
                <a:cs typeface="Verdana"/>
                <a:sym typeface="Verdana"/>
              </a:rPr>
              <a:t>In case of </a:t>
            </a:r>
            <a:r>
              <a:rPr lang="en-GB" sz="800" b="1">
                <a:solidFill>
                  <a:schemeClr val="dk1"/>
                </a:solidFill>
                <a:latin typeface="Verdana"/>
                <a:ea typeface="Verdana"/>
                <a:cs typeface="Verdana"/>
                <a:sym typeface="Verdana"/>
              </a:rPr>
              <a:t>two or more </a:t>
            </a:r>
            <a:r>
              <a:rPr lang="en-GB" sz="800">
                <a:solidFill>
                  <a:schemeClr val="dk1"/>
                </a:solidFill>
                <a:latin typeface="Verdana"/>
                <a:ea typeface="Verdana"/>
                <a:cs typeface="Verdana"/>
                <a:sym typeface="Verdana"/>
              </a:rPr>
              <a:t>falls with loss of contact and empty horse = </a:t>
            </a:r>
            <a:r>
              <a:rPr lang="en-GB" sz="800" b="1">
                <a:solidFill>
                  <a:schemeClr val="dk1"/>
                </a:solidFill>
                <a:latin typeface="Verdana"/>
                <a:ea typeface="Verdana"/>
                <a:cs typeface="Verdana"/>
                <a:sym typeface="Verdana"/>
              </a:rPr>
              <a:t>6 max. for C3</a:t>
            </a:r>
            <a:endParaRPr sz="800" b="1">
              <a:solidFill>
                <a:schemeClr val="dk1"/>
              </a:solidFill>
              <a:latin typeface="Verdana"/>
              <a:ea typeface="Verdana"/>
              <a:cs typeface="Verdana"/>
              <a:sym typeface="Verdana"/>
            </a:endParaRPr>
          </a:p>
          <a:p>
            <a:pPr marL="0" marR="0" lvl="0" indent="0" algn="ctr" rtl="0">
              <a:lnSpc>
                <a:spcPct val="100000"/>
              </a:lnSpc>
              <a:spcBef>
                <a:spcPts val="0"/>
              </a:spcBef>
              <a:spcAft>
                <a:spcPts val="0"/>
              </a:spcAft>
              <a:buNone/>
            </a:pPr>
            <a:r>
              <a:rPr lang="en-GB" sz="800">
                <a:solidFill>
                  <a:schemeClr val="dk1"/>
                </a:solidFill>
                <a:latin typeface="Verdana"/>
                <a:ea typeface="Verdana"/>
                <a:cs typeface="Verdana"/>
                <a:sym typeface="Verdana"/>
              </a:rPr>
              <a:t>(fall=1a, 2a) </a:t>
            </a:r>
            <a:endParaRPr sz="8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41"/>
          <p:cNvSpPr txBox="1">
            <a:spLocks noGrp="1"/>
          </p:cNvSpPr>
          <p:nvPr>
            <p:ph type="body" idx="1"/>
          </p:nvPr>
        </p:nvSpPr>
        <p:spPr>
          <a:xfrm>
            <a:off x="0" y="473800"/>
            <a:ext cx="9144000" cy="4284300"/>
          </a:xfrm>
          <a:prstGeom prst="rect">
            <a:avLst/>
          </a:prstGeom>
        </p:spPr>
        <p:txBody>
          <a:bodyPr spcFirstLastPara="1" wrap="square" lIns="180000" tIns="655200" rIns="180000" bIns="655200" anchor="ctr" anchorCtr="0">
            <a:normAutofit fontScale="25000" lnSpcReduction="20000"/>
          </a:bodyPr>
          <a:lstStyle/>
          <a:p>
            <a:pPr marL="0" lvl="0" indent="0" algn="ctr" rtl="0">
              <a:spcBef>
                <a:spcPts val="0"/>
              </a:spcBef>
              <a:spcAft>
                <a:spcPts val="0"/>
              </a:spcAft>
              <a:buNone/>
            </a:pPr>
            <a:endParaRPr sz="4000" dirty="0"/>
          </a:p>
          <a:p>
            <a:pPr marL="0" lvl="0" indent="0" algn="ctr" rtl="0">
              <a:spcBef>
                <a:spcPts val="1200"/>
              </a:spcBef>
              <a:spcAft>
                <a:spcPts val="0"/>
              </a:spcAft>
              <a:buNone/>
            </a:pPr>
            <a:r>
              <a:rPr lang="sk-SK" sz="16000" dirty="0"/>
              <a:t>Zohľadnenie koňa</a:t>
            </a:r>
            <a:endParaRPr sz="16000" dirty="0"/>
          </a:p>
          <a:p>
            <a:pPr marL="0" lvl="0" indent="0" algn="ctr" rtl="0">
              <a:spcBef>
                <a:spcPts val="1200"/>
              </a:spcBef>
              <a:spcAft>
                <a:spcPts val="0"/>
              </a:spcAft>
              <a:buNone/>
            </a:pPr>
            <a:r>
              <a:rPr lang="en-GB" sz="16000" dirty="0"/>
              <a:t>(</a:t>
            </a:r>
            <a:r>
              <a:rPr lang="en-GB" sz="16000" dirty="0" err="1"/>
              <a:t>CoH</a:t>
            </a:r>
            <a:r>
              <a:rPr lang="en-GB" sz="16000" dirty="0"/>
              <a:t>)</a:t>
            </a:r>
            <a:endParaRPr sz="8000" dirty="0">
              <a:solidFill>
                <a:schemeClr val="lt1"/>
              </a:solidFill>
            </a:endParaRPr>
          </a:p>
          <a:p>
            <a:pPr marL="0" lvl="0" indent="0" algn="ctr" rtl="0">
              <a:spcBef>
                <a:spcPts val="1200"/>
              </a:spcBef>
              <a:spcAft>
                <a:spcPts val="0"/>
              </a:spcAft>
              <a:buNone/>
            </a:pPr>
            <a:endParaRPr sz="8000" dirty="0">
              <a:solidFill>
                <a:schemeClr val="lt1"/>
              </a:solidFill>
            </a:endParaRPr>
          </a:p>
          <a:p>
            <a:pPr marL="0" lvl="0" indent="0" algn="ctr" rtl="0">
              <a:spcBef>
                <a:spcPts val="1200"/>
              </a:spcBef>
              <a:spcAft>
                <a:spcPts val="0"/>
              </a:spcAft>
              <a:buNone/>
            </a:pPr>
            <a:r>
              <a:rPr lang="en-GB" sz="5000" dirty="0">
                <a:solidFill>
                  <a:schemeClr val="lt1"/>
                </a:solidFill>
              </a:rPr>
              <a:t>Rome</a:t>
            </a:r>
            <a:endParaRPr sz="5000" dirty="0">
              <a:solidFill>
                <a:schemeClr val="lt1"/>
              </a:solidFill>
            </a:endParaRPr>
          </a:p>
          <a:p>
            <a:pPr marL="0" lvl="0" indent="0" algn="ctr" rtl="0">
              <a:spcBef>
                <a:spcPts val="1200"/>
              </a:spcBef>
              <a:spcAft>
                <a:spcPts val="1200"/>
              </a:spcAft>
              <a:buNone/>
            </a:pPr>
            <a:br>
              <a:rPr lang="en-GB" sz="2500" dirty="0"/>
            </a:br>
            <a:r>
              <a:rPr lang="en-GB" sz="2500" dirty="0"/>
              <a:t>Oct 21, 2022</a:t>
            </a:r>
            <a:endParaRPr sz="2500" dirty="0"/>
          </a:p>
        </p:txBody>
      </p:sp>
      <p:sp>
        <p:nvSpPr>
          <p:cNvPr id="178" name="Google Shape;178;p41"/>
          <p:cNvSpPr/>
          <p:nvPr/>
        </p:nvSpPr>
        <p:spPr>
          <a:xfrm>
            <a:off x="4065600" y="630275"/>
            <a:ext cx="1318800" cy="694200"/>
          </a:xfrm>
          <a:prstGeom prst="rect">
            <a:avLst/>
          </a:prstGeom>
          <a:solidFill>
            <a:srgbClr val="4B0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1"/>
          <p:cNvSpPr/>
          <p:nvPr/>
        </p:nvSpPr>
        <p:spPr>
          <a:xfrm>
            <a:off x="3784050" y="3551925"/>
            <a:ext cx="1575900" cy="1020900"/>
          </a:xfrm>
          <a:prstGeom prst="rect">
            <a:avLst/>
          </a:prstGeom>
          <a:solidFill>
            <a:srgbClr val="4B0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Shape 878"/>
        <p:cNvGrpSpPr/>
        <p:nvPr/>
      </p:nvGrpSpPr>
      <p:grpSpPr>
        <a:xfrm>
          <a:off x="0" y="0"/>
          <a:ext cx="0" cy="0"/>
          <a:chOff x="0" y="0"/>
          <a:chExt cx="0" cy="0"/>
        </a:xfrm>
      </p:grpSpPr>
      <p:sp>
        <p:nvSpPr>
          <p:cNvPr id="879" name="Google Shape;879;p10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GB"/>
              <a:t>50</a:t>
            </a:fld>
            <a:endParaRPr/>
          </a:p>
        </p:txBody>
      </p:sp>
      <p:sp>
        <p:nvSpPr>
          <p:cNvPr id="880" name="Google Shape;880;p106"/>
          <p:cNvSpPr txBox="1"/>
          <p:nvPr/>
        </p:nvSpPr>
        <p:spPr>
          <a:xfrm>
            <a:off x="311700" y="560524"/>
            <a:ext cx="8520600" cy="4144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GB" sz="1800" b="1" i="0" u="none" strike="noStrike" cap="none">
                <a:solidFill>
                  <a:schemeClr val="dk1"/>
                </a:solidFill>
                <a:latin typeface="Arial"/>
                <a:ea typeface="Arial"/>
                <a:cs typeface="Arial"/>
                <a:sym typeface="Arial"/>
              </a:rPr>
              <a:t>Up to </a:t>
            </a:r>
            <a:r>
              <a:rPr lang="en-GB" sz="1800" b="1">
                <a:solidFill>
                  <a:schemeClr val="dk1"/>
                </a:solidFill>
              </a:rPr>
              <a:t>4</a:t>
            </a:r>
            <a:r>
              <a:rPr lang="en-GB" sz="1800" b="1" i="0" u="none" strike="noStrike" cap="none">
                <a:solidFill>
                  <a:schemeClr val="dk1"/>
                </a:solidFill>
                <a:latin typeface="Arial"/>
                <a:ea typeface="Arial"/>
                <a:cs typeface="Arial"/>
                <a:sym typeface="Arial"/>
              </a:rPr>
              <a:t> Points - Reference score</a:t>
            </a:r>
            <a:endParaRPr sz="1800" b="1" i="0" u="none" strike="noStrike" cap="none">
              <a:solidFill>
                <a:schemeClr val="dk1"/>
              </a:solidFill>
              <a:latin typeface="Arial"/>
              <a:ea typeface="Arial"/>
              <a:cs typeface="Arial"/>
              <a:sym typeface="Arial"/>
            </a:endParaRPr>
          </a:p>
          <a:p>
            <a:pPr marL="12700" lvl="0" indent="0" algn="l" rtl="0">
              <a:lnSpc>
                <a:spcPct val="115000"/>
              </a:lnSpc>
              <a:spcBef>
                <a:spcPts val="0"/>
              </a:spcBef>
              <a:spcAft>
                <a:spcPts val="0"/>
              </a:spcAft>
              <a:buClr>
                <a:schemeClr val="dk1"/>
              </a:buClr>
              <a:buSzPts val="1100"/>
              <a:buFont typeface="Arial"/>
              <a:buNone/>
            </a:pPr>
            <a:r>
              <a:rPr lang="en-GB" sz="1000" b="1">
                <a:solidFill>
                  <a:srgbClr val="741B47"/>
                </a:solidFill>
              </a:rPr>
              <a:t>➖ Flow:</a:t>
            </a:r>
            <a:endParaRPr sz="1000" b="1">
              <a:solidFill>
                <a:srgbClr val="741B47"/>
              </a:solidFill>
            </a:endParaRPr>
          </a:p>
          <a:p>
            <a:pPr marL="12700" lvl="0" indent="0" algn="l" rtl="0">
              <a:lnSpc>
                <a:spcPct val="115000"/>
              </a:lnSpc>
              <a:spcBef>
                <a:spcPts val="0"/>
              </a:spcBef>
              <a:spcAft>
                <a:spcPts val="0"/>
              </a:spcAft>
              <a:buClr>
                <a:schemeClr val="dk1"/>
              </a:buClr>
              <a:buSzPts val="1100"/>
              <a:buFont typeface="Arial"/>
              <a:buNone/>
            </a:pPr>
            <a:r>
              <a:rPr lang="en-GB" sz="1000" b="1">
                <a:solidFill>
                  <a:schemeClr val="dk1"/>
                </a:solidFill>
              </a:rPr>
              <a:t>Repeated</a:t>
            </a:r>
            <a:r>
              <a:rPr lang="en-GB" sz="1000" b="1" strike="sngStrike">
                <a:solidFill>
                  <a:srgbClr val="FF0000"/>
                </a:solidFill>
              </a:rPr>
              <a:t>ly</a:t>
            </a:r>
            <a:r>
              <a:rPr lang="en-GB" sz="1000" b="1">
                <a:solidFill>
                  <a:schemeClr val="dk1"/>
                </a:solidFill>
              </a:rPr>
              <a:t> interruptions</a:t>
            </a:r>
            <a:r>
              <a:rPr lang="en-GB" sz="1000">
                <a:solidFill>
                  <a:schemeClr val="dk1"/>
                </a:solidFill>
              </a:rPr>
              <a:t> due to a lack of adequate transitions and </a:t>
            </a:r>
            <a:r>
              <a:rPr lang="en-GB" sz="1000" b="1">
                <a:solidFill>
                  <a:schemeClr val="dk1"/>
                </a:solidFill>
              </a:rPr>
              <a:t>laborious build ups/downs.</a:t>
            </a:r>
            <a:r>
              <a:rPr lang="en-GB" sz="1000">
                <a:solidFill>
                  <a:schemeClr val="dk1"/>
                </a:solidFill>
              </a:rPr>
              <a:t> </a:t>
            </a:r>
            <a:endParaRPr sz="10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GB" sz="1000" b="1">
                <a:solidFill>
                  <a:schemeClr val="dk1"/>
                </a:solidFill>
              </a:rPr>
              <a:t>Lack</a:t>
            </a:r>
            <a:r>
              <a:rPr lang="en-GB" sz="1000">
                <a:solidFill>
                  <a:schemeClr val="dk1"/>
                </a:solidFill>
              </a:rPr>
              <a:t> of </a:t>
            </a:r>
            <a:r>
              <a:rPr lang="en-GB" sz="1000" strike="sngStrike">
                <a:solidFill>
                  <a:srgbClr val="FF0000"/>
                </a:solidFill>
              </a:rPr>
              <a:t>coordination and/or absorption of the canter</a:t>
            </a:r>
            <a:r>
              <a:rPr lang="en-GB" sz="1000">
                <a:solidFill>
                  <a:schemeClr val="dk1"/>
                </a:solidFill>
              </a:rPr>
              <a:t> </a:t>
            </a:r>
            <a:r>
              <a:rPr lang="en-GB" sz="1000">
                <a:solidFill>
                  <a:srgbClr val="0000FF"/>
                </a:solidFill>
              </a:rPr>
              <a:t>flow and smoothness </a:t>
            </a:r>
            <a:r>
              <a:rPr lang="en-GB" sz="1000">
                <a:solidFill>
                  <a:schemeClr val="dk1"/>
                </a:solidFill>
              </a:rPr>
              <a:t>in moves/transitions.</a:t>
            </a:r>
            <a:endParaRPr sz="10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GB" sz="1000">
                <a:solidFill>
                  <a:schemeClr val="dk1"/>
                </a:solidFill>
              </a:rPr>
              <a:t>Very </a:t>
            </a:r>
            <a:r>
              <a:rPr lang="en-GB" sz="1000" b="1">
                <a:solidFill>
                  <a:schemeClr val="dk1"/>
                </a:solidFill>
              </a:rPr>
              <a:t>few sequences show a sufficient flow</a:t>
            </a:r>
            <a:r>
              <a:rPr lang="en-GB" sz="1000">
                <a:solidFill>
                  <a:schemeClr val="dk1"/>
                </a:solidFill>
              </a:rPr>
              <a:t>.</a:t>
            </a:r>
            <a:endParaRPr sz="10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GB" sz="1000">
                <a:solidFill>
                  <a:schemeClr val="dk1"/>
                </a:solidFill>
              </a:rPr>
              <a:t> </a:t>
            </a:r>
            <a:endParaRPr sz="10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GB" sz="1000" b="1">
                <a:solidFill>
                  <a:srgbClr val="741B47"/>
                </a:solidFill>
              </a:rPr>
              <a:t>➖ Control: </a:t>
            </a:r>
            <a:endParaRPr sz="1000" b="1">
              <a:solidFill>
                <a:srgbClr val="741B47"/>
              </a:solidFill>
            </a:endParaRPr>
          </a:p>
          <a:p>
            <a:pPr marL="12700" lvl="0" indent="0" algn="l" rtl="0">
              <a:lnSpc>
                <a:spcPct val="115000"/>
              </a:lnSpc>
              <a:spcBef>
                <a:spcPts val="0"/>
              </a:spcBef>
              <a:spcAft>
                <a:spcPts val="0"/>
              </a:spcAft>
              <a:buClr>
                <a:schemeClr val="dk1"/>
              </a:buClr>
              <a:buSzPts val="1100"/>
              <a:buFont typeface="Arial"/>
              <a:buNone/>
            </a:pPr>
            <a:r>
              <a:rPr lang="en-GB" sz="1000">
                <a:solidFill>
                  <a:schemeClr val="dk1"/>
                </a:solidFill>
              </a:rPr>
              <a:t>Many elements exceed the vaulter’s capabilities and</a:t>
            </a:r>
            <a:r>
              <a:rPr lang="en-GB" sz="1000">
                <a:solidFill>
                  <a:srgbClr val="0000FF"/>
                </a:solidFill>
              </a:rPr>
              <a:t>/or</a:t>
            </a:r>
            <a:r>
              <a:rPr lang="en-GB" sz="1000">
                <a:solidFill>
                  <a:schemeClr val="dk1"/>
                </a:solidFill>
              </a:rPr>
              <a:t> </a:t>
            </a:r>
            <a:r>
              <a:rPr lang="en-GB" sz="1000" b="1">
                <a:solidFill>
                  <a:srgbClr val="0000FF"/>
                </a:solidFill>
              </a:rPr>
              <a:t>medium to </a:t>
            </a:r>
            <a:r>
              <a:rPr lang="en-GB" sz="1000" b="1">
                <a:solidFill>
                  <a:schemeClr val="dk1"/>
                </a:solidFill>
              </a:rPr>
              <a:t>major lack of control</a:t>
            </a:r>
            <a:r>
              <a:rPr lang="en-GB" sz="1000">
                <a:solidFill>
                  <a:schemeClr val="dk1"/>
                </a:solidFill>
              </a:rPr>
              <a:t>.</a:t>
            </a:r>
            <a:endParaRPr sz="10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GB" sz="1000" strike="sngStrike">
                <a:solidFill>
                  <a:srgbClr val="FF0000"/>
                </a:solidFill>
              </a:rPr>
              <a:t>Insufficient</a:t>
            </a:r>
            <a:r>
              <a:rPr lang="en-GB" sz="1000">
                <a:solidFill>
                  <a:srgbClr val="FF0000"/>
                </a:solidFill>
              </a:rPr>
              <a:t> </a:t>
            </a:r>
            <a:r>
              <a:rPr lang="en-GB" sz="1000"/>
              <a:t>Level of safety</a:t>
            </a:r>
            <a:r>
              <a:rPr lang="en-GB" sz="1000">
                <a:solidFill>
                  <a:srgbClr val="0000FF"/>
                </a:solidFill>
              </a:rPr>
              <a:t> begins to decreasing.</a:t>
            </a:r>
            <a:endParaRPr sz="1000">
              <a:solidFill>
                <a:srgbClr val="0000FF"/>
              </a:solidFill>
            </a:endParaRPr>
          </a:p>
          <a:p>
            <a:pPr marL="12700" lvl="0" indent="0" algn="l" rtl="0">
              <a:lnSpc>
                <a:spcPct val="115000"/>
              </a:lnSpc>
              <a:spcBef>
                <a:spcPts val="0"/>
              </a:spcBef>
              <a:spcAft>
                <a:spcPts val="0"/>
              </a:spcAft>
              <a:buClr>
                <a:schemeClr val="dk1"/>
              </a:buClr>
              <a:buSzPts val="1100"/>
              <a:buFont typeface="Arial"/>
              <a:buNone/>
            </a:pPr>
            <a:r>
              <a:rPr lang="en-GB" sz="1000">
                <a:solidFill>
                  <a:schemeClr val="dk1"/>
                </a:solidFill>
              </a:rPr>
              <a:t> </a:t>
            </a:r>
            <a:endParaRPr sz="1000">
              <a:solidFill>
                <a:srgbClr val="741B47"/>
              </a:solidFill>
            </a:endParaRPr>
          </a:p>
          <a:p>
            <a:pPr marL="12700" lvl="0" indent="0" algn="l" rtl="0">
              <a:lnSpc>
                <a:spcPct val="115000"/>
              </a:lnSpc>
              <a:spcBef>
                <a:spcPts val="0"/>
              </a:spcBef>
              <a:spcAft>
                <a:spcPts val="0"/>
              </a:spcAft>
              <a:buClr>
                <a:schemeClr val="dk1"/>
              </a:buClr>
              <a:buSzPts val="1100"/>
              <a:buFont typeface="Arial"/>
              <a:buNone/>
            </a:pPr>
            <a:r>
              <a:rPr lang="en-GB" sz="1000" b="1">
                <a:solidFill>
                  <a:srgbClr val="741B47"/>
                </a:solidFill>
              </a:rPr>
              <a:t>➖ Complexity:</a:t>
            </a:r>
            <a:endParaRPr sz="1000" b="1">
              <a:solidFill>
                <a:srgbClr val="741B47"/>
              </a:solidFill>
            </a:endParaRPr>
          </a:p>
          <a:p>
            <a:pPr marL="12700" lvl="0" indent="0" algn="l" rtl="0">
              <a:lnSpc>
                <a:spcPct val="115000"/>
              </a:lnSpc>
              <a:spcBef>
                <a:spcPts val="0"/>
              </a:spcBef>
              <a:spcAft>
                <a:spcPts val="0"/>
              </a:spcAft>
              <a:buClr>
                <a:schemeClr val="dk1"/>
              </a:buClr>
              <a:buSzPts val="1100"/>
              <a:buFont typeface="Arial"/>
              <a:buNone/>
            </a:pPr>
            <a:r>
              <a:rPr lang="en-GB" sz="1000" b="1">
                <a:solidFill>
                  <a:schemeClr val="dk1"/>
                </a:solidFill>
              </a:rPr>
              <a:t>No </a:t>
            </a:r>
            <a:r>
              <a:rPr lang="en-GB" sz="1000" strike="sngStrike">
                <a:solidFill>
                  <a:srgbClr val="FF0000"/>
                </a:solidFill>
              </a:rPr>
              <a:t>creative or</a:t>
            </a:r>
            <a:r>
              <a:rPr lang="en-GB" sz="1000" b="1">
                <a:solidFill>
                  <a:schemeClr val="dk1"/>
                </a:solidFill>
              </a:rPr>
              <a:t> complex</a:t>
            </a:r>
            <a:r>
              <a:rPr lang="en-GB" sz="1000">
                <a:solidFill>
                  <a:schemeClr val="dk1"/>
                </a:solidFill>
              </a:rPr>
              <a:t> positions, exercises (including mounts and dismounts), combinations, transitions and sequences.</a:t>
            </a:r>
            <a:endParaRPr sz="10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GB" sz="1000">
                <a:solidFill>
                  <a:schemeClr val="dk1"/>
                </a:solidFill>
              </a:rPr>
              <a:t> </a:t>
            </a:r>
            <a:endParaRPr sz="10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GB" sz="1000" b="1">
                <a:solidFill>
                  <a:srgbClr val="741B47"/>
                </a:solidFill>
              </a:rPr>
              <a:t>➖ Freedom of movement: </a:t>
            </a:r>
            <a:endParaRPr sz="1000" b="1">
              <a:solidFill>
                <a:srgbClr val="741B47"/>
              </a:solidFill>
            </a:endParaRPr>
          </a:p>
          <a:p>
            <a:pPr marL="495300" lvl="0" indent="-228600" algn="l" rtl="0">
              <a:lnSpc>
                <a:spcPct val="115000"/>
              </a:lnSpc>
              <a:spcBef>
                <a:spcPts val="0"/>
              </a:spcBef>
              <a:spcAft>
                <a:spcPts val="0"/>
              </a:spcAft>
              <a:buClr>
                <a:schemeClr val="dk1"/>
              </a:buClr>
              <a:buSzPts val="1100"/>
              <a:buFont typeface="Arial"/>
              <a:buNone/>
            </a:pPr>
            <a:r>
              <a:rPr lang="en-GB" sz="1000">
                <a:solidFill>
                  <a:schemeClr val="dk1"/>
                </a:solidFill>
                <a:highlight>
                  <a:srgbClr val="FFFFFF"/>
                </a:highlight>
              </a:rPr>
              <a:t>o    </a:t>
            </a:r>
            <a:r>
              <a:rPr lang="en-GB" sz="1000" b="1">
                <a:solidFill>
                  <a:schemeClr val="dk1"/>
                </a:solidFill>
              </a:rPr>
              <a:t>No  creative</a:t>
            </a:r>
            <a:r>
              <a:rPr lang="en-GB" sz="1000">
                <a:solidFill>
                  <a:schemeClr val="dk1"/>
                </a:solidFill>
              </a:rPr>
              <a:t> use of space, </a:t>
            </a:r>
            <a:r>
              <a:rPr lang="en-GB" sz="1000" b="1">
                <a:solidFill>
                  <a:srgbClr val="0000FF"/>
                </a:solidFill>
              </a:rPr>
              <a:t>basic</a:t>
            </a:r>
            <a:r>
              <a:rPr lang="en-GB" sz="1000">
                <a:solidFill>
                  <a:srgbClr val="0000FF"/>
                </a:solidFill>
              </a:rPr>
              <a:t> position and/or orientation and/or direction and/or Level, during elements/exercices.</a:t>
            </a:r>
            <a:endParaRPr sz="1000">
              <a:solidFill>
                <a:srgbClr val="0000FF"/>
              </a:solidFill>
            </a:endParaRPr>
          </a:p>
          <a:p>
            <a:pPr marL="495300" lvl="0" indent="-228600" algn="l" rtl="0">
              <a:lnSpc>
                <a:spcPct val="115000"/>
              </a:lnSpc>
              <a:spcBef>
                <a:spcPts val="0"/>
              </a:spcBef>
              <a:spcAft>
                <a:spcPts val="0"/>
              </a:spcAft>
              <a:buClr>
                <a:schemeClr val="dk1"/>
              </a:buClr>
              <a:buSzPts val="1100"/>
              <a:buFont typeface="Arial"/>
              <a:buNone/>
            </a:pPr>
            <a:r>
              <a:rPr lang="en-GB" sz="1000">
                <a:solidFill>
                  <a:schemeClr val="dk1"/>
                </a:solidFill>
                <a:highlight>
                  <a:srgbClr val="FFFFFF"/>
                </a:highlight>
              </a:rPr>
              <a:t>o    </a:t>
            </a:r>
            <a:r>
              <a:rPr lang="en-GB" sz="1000">
                <a:solidFill>
                  <a:schemeClr val="dk1"/>
                </a:solidFill>
              </a:rPr>
              <a:t>The Vaulter(s) is/are always close to the handles.</a:t>
            </a:r>
            <a:endParaRPr sz="10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GB" sz="1000">
                <a:solidFill>
                  <a:schemeClr val="dk1"/>
                </a:solidFill>
              </a:rPr>
              <a:t> </a:t>
            </a:r>
            <a:endParaRPr sz="10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GB" sz="1000" b="1" u="sng">
                <a:solidFill>
                  <a:srgbClr val="741B47"/>
                </a:solidFill>
              </a:rPr>
              <a:t>In Squad / Pas de Deux :</a:t>
            </a:r>
            <a:endParaRPr sz="1000" b="1" u="sng">
              <a:solidFill>
                <a:srgbClr val="741B47"/>
              </a:solidFill>
            </a:endParaRPr>
          </a:p>
          <a:p>
            <a:pPr marL="12700" lvl="0" indent="0" algn="l" rtl="0">
              <a:lnSpc>
                <a:spcPct val="115000"/>
              </a:lnSpc>
              <a:spcBef>
                <a:spcPts val="0"/>
              </a:spcBef>
              <a:spcAft>
                <a:spcPts val="0"/>
              </a:spcAft>
              <a:buClr>
                <a:schemeClr val="dk1"/>
              </a:buClr>
              <a:buSzPts val="1100"/>
              <a:buFont typeface="Arial"/>
              <a:buNone/>
            </a:pPr>
            <a:r>
              <a:rPr lang="en-GB" sz="1000" b="1">
                <a:solidFill>
                  <a:srgbClr val="741B47"/>
                </a:solidFill>
              </a:rPr>
              <a:t>➖ Connection: </a:t>
            </a:r>
            <a:endParaRPr sz="1000" b="1">
              <a:solidFill>
                <a:srgbClr val="741B47"/>
              </a:solidFill>
            </a:endParaRPr>
          </a:p>
          <a:p>
            <a:pPr marL="495300" lvl="0" indent="-228600" algn="l" rtl="0">
              <a:lnSpc>
                <a:spcPct val="115000"/>
              </a:lnSpc>
              <a:spcBef>
                <a:spcPts val="0"/>
              </a:spcBef>
              <a:spcAft>
                <a:spcPts val="0"/>
              </a:spcAft>
              <a:buClr>
                <a:schemeClr val="dk1"/>
              </a:buClr>
              <a:buSzPts val="1100"/>
              <a:buFont typeface="Arial"/>
              <a:buNone/>
            </a:pPr>
            <a:r>
              <a:rPr lang="en-GB" sz="1000">
                <a:solidFill>
                  <a:schemeClr val="dk1"/>
                </a:solidFill>
                <a:highlight>
                  <a:srgbClr val="FFFFFF"/>
                </a:highlight>
              </a:rPr>
              <a:t>o    </a:t>
            </a:r>
            <a:r>
              <a:rPr lang="en-GB" sz="1000" b="1">
                <a:solidFill>
                  <a:schemeClr val="dk1"/>
                </a:solidFill>
              </a:rPr>
              <a:t>Insufficient </a:t>
            </a:r>
            <a:r>
              <a:rPr lang="en-GB" sz="1000">
                <a:solidFill>
                  <a:schemeClr val="dk1"/>
                </a:solidFill>
              </a:rPr>
              <a:t>quality and variety of connection with </a:t>
            </a:r>
            <a:r>
              <a:rPr lang="en-GB" sz="1000" b="1">
                <a:solidFill>
                  <a:schemeClr val="dk1"/>
                </a:solidFill>
              </a:rPr>
              <a:t>frequent interruptions</a:t>
            </a:r>
            <a:r>
              <a:rPr lang="en-GB" sz="1000">
                <a:solidFill>
                  <a:schemeClr val="dk1"/>
                </a:solidFill>
              </a:rPr>
              <a:t>.</a:t>
            </a:r>
            <a:endParaRPr sz="1000">
              <a:solidFill>
                <a:schemeClr val="dk1"/>
              </a:solidFill>
            </a:endParaRPr>
          </a:p>
          <a:p>
            <a:pPr marL="495300" marR="0" lvl="0" indent="-228600" algn="l" rtl="0">
              <a:lnSpc>
                <a:spcPct val="100000"/>
              </a:lnSpc>
              <a:spcBef>
                <a:spcPts val="0"/>
              </a:spcBef>
              <a:spcAft>
                <a:spcPts val="0"/>
              </a:spcAft>
              <a:buNone/>
            </a:pPr>
            <a:r>
              <a:rPr lang="en-GB" sz="1000">
                <a:solidFill>
                  <a:schemeClr val="dk1"/>
                </a:solidFill>
                <a:highlight>
                  <a:srgbClr val="FFFFFF"/>
                </a:highlight>
              </a:rPr>
              <a:t>o    </a:t>
            </a:r>
            <a:r>
              <a:rPr lang="en-GB" sz="1000">
                <a:solidFill>
                  <a:schemeClr val="dk1"/>
                </a:solidFill>
              </a:rPr>
              <a:t>Vaulters mainly </a:t>
            </a:r>
            <a:r>
              <a:rPr lang="en-GB" sz="1000" b="1">
                <a:solidFill>
                  <a:schemeClr val="dk1"/>
                </a:solidFill>
              </a:rPr>
              <a:t>connected to stabili</a:t>
            </a:r>
            <a:r>
              <a:rPr lang="en-GB" sz="1000" b="1" strike="sngStrike">
                <a:solidFill>
                  <a:srgbClr val="FF0000"/>
                </a:solidFill>
              </a:rPr>
              <a:t>s</a:t>
            </a:r>
            <a:r>
              <a:rPr lang="en-GB" sz="1000" b="1">
                <a:solidFill>
                  <a:schemeClr val="dk1"/>
                </a:solidFill>
              </a:rPr>
              <a:t>ze</a:t>
            </a:r>
            <a:r>
              <a:rPr lang="en-GB" sz="1000">
                <a:solidFill>
                  <a:schemeClr val="dk1"/>
                </a:solidFill>
              </a:rPr>
              <a:t> each other with a clear </a:t>
            </a:r>
            <a:r>
              <a:rPr lang="en-GB" sz="1000" b="1">
                <a:solidFill>
                  <a:schemeClr val="dk1"/>
                </a:solidFill>
              </a:rPr>
              <a:t>lack of synergy</a:t>
            </a:r>
            <a:r>
              <a:rPr lang="en-GB" sz="1000">
                <a:solidFill>
                  <a:schemeClr val="dk1"/>
                </a:solidFill>
              </a:rPr>
              <a:t>.</a:t>
            </a:r>
            <a:endParaRPr sz="1000" b="1">
              <a:solidFill>
                <a:schemeClr val="dk1"/>
              </a:solidFill>
            </a:endParaRPr>
          </a:p>
          <a:p>
            <a:pPr marL="0" marR="0" lvl="0" indent="0" algn="l" rtl="0">
              <a:lnSpc>
                <a:spcPct val="100000"/>
              </a:lnSpc>
              <a:spcBef>
                <a:spcPts val="0"/>
              </a:spcBef>
              <a:spcAft>
                <a:spcPts val="0"/>
              </a:spcAft>
              <a:buNone/>
            </a:pPr>
            <a:endParaRPr sz="1000" b="1" i="0" u="none" strike="noStrike" cap="none">
              <a:solidFill>
                <a:schemeClr val="dk1"/>
              </a:solidFill>
              <a:highlight>
                <a:srgbClr val="FFFFFF"/>
              </a:highlight>
              <a:latin typeface="Arial"/>
              <a:ea typeface="Arial"/>
              <a:cs typeface="Arial"/>
              <a:sym typeface="Arial"/>
            </a:endParaRPr>
          </a:p>
        </p:txBody>
      </p:sp>
      <p:sp>
        <p:nvSpPr>
          <p:cNvPr id="881" name="Google Shape;881;p106"/>
          <p:cNvSpPr txBox="1">
            <a:spLocks noGrp="1"/>
          </p:cNvSpPr>
          <p:nvPr>
            <p:ph type="title"/>
          </p:nvPr>
        </p:nvSpPr>
        <p:spPr>
          <a:xfrm>
            <a:off x="257400" y="111650"/>
            <a:ext cx="8629200" cy="5727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116666"/>
              <a:buFont typeface="Arial"/>
              <a:buNone/>
            </a:pPr>
            <a:r>
              <a:rPr lang="en-GB" sz="2400"/>
              <a:t>C3- Flow, Control, Connection, Complexity and FoM</a:t>
            </a:r>
            <a:br>
              <a:rPr lang="en-GB" sz="2400"/>
            </a:br>
            <a:r>
              <a:rPr lang="en-GB" sz="1456">
                <a:solidFill>
                  <a:srgbClr val="FF0000"/>
                </a:solidFill>
              </a:rPr>
              <a:t>Updated text after Seminar in Salzburg</a:t>
            </a:r>
            <a:endParaRPr sz="2700"/>
          </a:p>
        </p:txBody>
      </p:sp>
      <p:sp>
        <p:nvSpPr>
          <p:cNvPr id="882" name="Google Shape;882;p106"/>
          <p:cNvSpPr/>
          <p:nvPr/>
        </p:nvSpPr>
        <p:spPr>
          <a:xfrm>
            <a:off x="7132950" y="684350"/>
            <a:ext cx="1888200" cy="2350500"/>
          </a:xfrm>
          <a:prstGeom prst="rect">
            <a:avLst/>
          </a:prstGeom>
          <a:solidFill>
            <a:srgbClr val="00FF00"/>
          </a:solidFill>
          <a:ln w="38100" cap="flat" cmpd="sng">
            <a:solidFill>
              <a:schemeClr val="lt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12700" lvl="0" indent="0" algn="ctr" rtl="0">
              <a:spcBef>
                <a:spcPts val="0"/>
              </a:spcBef>
              <a:spcAft>
                <a:spcPts val="0"/>
              </a:spcAft>
              <a:buNone/>
            </a:pPr>
            <a:r>
              <a:rPr lang="en-GB" sz="800" b="1" u="sng">
                <a:solidFill>
                  <a:schemeClr val="dk1"/>
                </a:solidFill>
              </a:rPr>
              <a:t>SHORT DESCRIPTION</a:t>
            </a:r>
            <a:endParaRPr sz="800" b="1" u="sng">
              <a:solidFill>
                <a:schemeClr val="dk1"/>
              </a:solidFill>
            </a:endParaRPr>
          </a:p>
          <a:p>
            <a:pPr marL="12700" lvl="0" indent="0" algn="ctr" rtl="0">
              <a:spcBef>
                <a:spcPts val="0"/>
              </a:spcBef>
              <a:spcAft>
                <a:spcPts val="0"/>
              </a:spcAft>
              <a:buNone/>
            </a:pPr>
            <a:endParaRPr sz="800" b="1" u="sng">
              <a:solidFill>
                <a:schemeClr val="dk1"/>
              </a:solidFill>
            </a:endParaRPr>
          </a:p>
          <a:p>
            <a:pPr marL="12700" lvl="0" indent="0" algn="l" rtl="0">
              <a:lnSpc>
                <a:spcPct val="115000"/>
              </a:lnSpc>
              <a:spcBef>
                <a:spcPts val="0"/>
              </a:spcBef>
              <a:spcAft>
                <a:spcPts val="0"/>
              </a:spcAft>
              <a:buNone/>
            </a:pPr>
            <a:r>
              <a:rPr lang="en-GB" sz="800"/>
              <a:t>Frequent interruptions.</a:t>
            </a:r>
            <a:endParaRPr sz="800"/>
          </a:p>
          <a:p>
            <a:pPr marL="12700" lvl="0" indent="0" algn="l" rtl="0">
              <a:lnSpc>
                <a:spcPct val="115000"/>
              </a:lnSpc>
              <a:spcBef>
                <a:spcPts val="0"/>
              </a:spcBef>
              <a:spcAft>
                <a:spcPts val="0"/>
              </a:spcAft>
              <a:buNone/>
            </a:pPr>
            <a:r>
              <a:rPr lang="en-GB" sz="800"/>
              <a:t> </a:t>
            </a:r>
            <a:endParaRPr sz="800"/>
          </a:p>
          <a:p>
            <a:pPr marL="12700" lvl="0" indent="0" algn="l" rtl="0">
              <a:lnSpc>
                <a:spcPct val="115000"/>
              </a:lnSpc>
              <a:spcBef>
                <a:spcPts val="0"/>
              </a:spcBef>
              <a:spcAft>
                <a:spcPts val="0"/>
              </a:spcAft>
              <a:buNone/>
            </a:pPr>
            <a:r>
              <a:rPr lang="en-GB" sz="800" strike="sngStrike">
                <a:solidFill>
                  <a:srgbClr val="FF0000"/>
                </a:solidFill>
              </a:rPr>
              <a:t>Major </a:t>
            </a:r>
            <a:r>
              <a:rPr lang="en-GB" sz="800"/>
              <a:t>Lack of control and  </a:t>
            </a:r>
            <a:r>
              <a:rPr lang="en-GB" sz="800" strike="sngStrike">
                <a:solidFill>
                  <a:srgbClr val="FF0000"/>
                </a:solidFill>
              </a:rPr>
              <a:t>insufficient</a:t>
            </a:r>
            <a:r>
              <a:rPr lang="en-GB" sz="800">
                <a:solidFill>
                  <a:srgbClr val="FF0000"/>
                </a:solidFill>
              </a:rPr>
              <a:t> </a:t>
            </a:r>
            <a:r>
              <a:rPr lang="en-GB" sz="800"/>
              <a:t>level of safety </a:t>
            </a:r>
            <a:r>
              <a:rPr lang="en-GB" sz="800">
                <a:solidFill>
                  <a:srgbClr val="0000FF"/>
                </a:solidFill>
              </a:rPr>
              <a:t>begins to decreasing.</a:t>
            </a:r>
            <a:endParaRPr sz="1000">
              <a:solidFill>
                <a:srgbClr val="0000FF"/>
              </a:solidFill>
            </a:endParaRPr>
          </a:p>
          <a:p>
            <a:pPr marL="12700" lvl="0" indent="0" algn="l" rtl="0">
              <a:lnSpc>
                <a:spcPct val="115000"/>
              </a:lnSpc>
              <a:spcBef>
                <a:spcPts val="0"/>
              </a:spcBef>
              <a:spcAft>
                <a:spcPts val="0"/>
              </a:spcAft>
              <a:buNone/>
            </a:pPr>
            <a:endParaRPr sz="1000">
              <a:solidFill>
                <a:srgbClr val="0000FF"/>
              </a:solidFill>
            </a:endParaRPr>
          </a:p>
          <a:p>
            <a:pPr marL="12700" lvl="0" indent="0" algn="l" rtl="0">
              <a:lnSpc>
                <a:spcPct val="115000"/>
              </a:lnSpc>
              <a:spcBef>
                <a:spcPts val="0"/>
              </a:spcBef>
              <a:spcAft>
                <a:spcPts val="0"/>
              </a:spcAft>
              <a:buNone/>
            </a:pPr>
            <a:r>
              <a:rPr lang="en-GB" sz="800"/>
              <a:t>No complex elements.</a:t>
            </a:r>
            <a:endParaRPr sz="800"/>
          </a:p>
          <a:p>
            <a:pPr marL="12700" lvl="0" indent="0" algn="l" rtl="0">
              <a:lnSpc>
                <a:spcPct val="115000"/>
              </a:lnSpc>
              <a:spcBef>
                <a:spcPts val="0"/>
              </a:spcBef>
              <a:spcAft>
                <a:spcPts val="0"/>
              </a:spcAft>
              <a:buNone/>
            </a:pPr>
            <a:r>
              <a:rPr lang="en-GB" sz="800"/>
              <a:t> </a:t>
            </a:r>
            <a:endParaRPr sz="800"/>
          </a:p>
          <a:p>
            <a:pPr marL="12700" lvl="0" indent="0" algn="l" rtl="0">
              <a:lnSpc>
                <a:spcPct val="115000"/>
              </a:lnSpc>
              <a:spcBef>
                <a:spcPts val="0"/>
              </a:spcBef>
              <a:spcAft>
                <a:spcPts val="0"/>
              </a:spcAft>
              <a:buNone/>
            </a:pPr>
            <a:r>
              <a:rPr lang="en-GB" sz="800">
                <a:solidFill>
                  <a:srgbClr val="0000FF"/>
                </a:solidFill>
              </a:rPr>
              <a:t>No creativity,</a:t>
            </a:r>
            <a:r>
              <a:rPr lang="en-GB" sz="800"/>
              <a:t> always close to the handles. </a:t>
            </a:r>
            <a:r>
              <a:rPr lang="en-GB" sz="800" strike="sngStrike">
                <a:solidFill>
                  <a:srgbClr val="FF0000"/>
                </a:solidFill>
              </a:rPr>
              <a:t>and no creative use of space.</a:t>
            </a:r>
            <a:endParaRPr sz="800" strike="sngStrike">
              <a:solidFill>
                <a:srgbClr val="FF0000"/>
              </a:solidFill>
            </a:endParaRPr>
          </a:p>
          <a:p>
            <a:pPr marL="12700" lvl="0" indent="0" algn="l" rtl="0">
              <a:lnSpc>
                <a:spcPct val="115000"/>
              </a:lnSpc>
              <a:spcBef>
                <a:spcPts val="0"/>
              </a:spcBef>
              <a:spcAft>
                <a:spcPts val="0"/>
              </a:spcAft>
              <a:buNone/>
            </a:pPr>
            <a:r>
              <a:rPr lang="en-GB" sz="800"/>
              <a:t> </a:t>
            </a:r>
            <a:endParaRPr sz="800"/>
          </a:p>
          <a:p>
            <a:pPr marL="12700" lvl="0" indent="0" algn="l" rtl="0">
              <a:lnSpc>
                <a:spcPct val="115000"/>
              </a:lnSpc>
              <a:spcBef>
                <a:spcPts val="0"/>
              </a:spcBef>
              <a:spcAft>
                <a:spcPts val="0"/>
              </a:spcAft>
              <a:buNone/>
            </a:pPr>
            <a:r>
              <a:rPr lang="en-GB" sz="800"/>
              <a:t>Insufficient quality and variety of connection.</a:t>
            </a:r>
            <a:endParaRPr sz="8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Shape 887"/>
        <p:cNvGrpSpPr/>
        <p:nvPr/>
      </p:nvGrpSpPr>
      <p:grpSpPr>
        <a:xfrm>
          <a:off x="0" y="0"/>
          <a:ext cx="0" cy="0"/>
          <a:chOff x="0" y="0"/>
          <a:chExt cx="0" cy="0"/>
        </a:xfrm>
      </p:grpSpPr>
      <p:sp>
        <p:nvSpPr>
          <p:cNvPr id="888" name="Google Shape;888;p10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GB"/>
              <a:t>51</a:t>
            </a:fld>
            <a:endParaRPr/>
          </a:p>
        </p:txBody>
      </p:sp>
      <p:sp>
        <p:nvSpPr>
          <p:cNvPr id="889" name="Google Shape;889;p107"/>
          <p:cNvSpPr txBox="1"/>
          <p:nvPr/>
        </p:nvSpPr>
        <p:spPr>
          <a:xfrm>
            <a:off x="311700" y="499349"/>
            <a:ext cx="8520600" cy="4144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GB" sz="1800" b="1" i="0" u="none" strike="noStrike" cap="none">
                <a:solidFill>
                  <a:schemeClr val="dk1"/>
                </a:solidFill>
                <a:latin typeface="Arial"/>
                <a:ea typeface="Arial"/>
                <a:cs typeface="Arial"/>
                <a:sym typeface="Arial"/>
              </a:rPr>
              <a:t>Up to </a:t>
            </a:r>
            <a:r>
              <a:rPr lang="en-GB" sz="1800" b="1">
                <a:solidFill>
                  <a:schemeClr val="dk1"/>
                </a:solidFill>
              </a:rPr>
              <a:t>2</a:t>
            </a:r>
            <a:r>
              <a:rPr lang="en-GB" sz="1800" b="1" i="0" u="none" strike="noStrike" cap="none">
                <a:solidFill>
                  <a:schemeClr val="dk1"/>
                </a:solidFill>
                <a:latin typeface="Arial"/>
                <a:ea typeface="Arial"/>
                <a:cs typeface="Arial"/>
                <a:sym typeface="Arial"/>
              </a:rPr>
              <a:t> Points - Reference score</a:t>
            </a:r>
            <a:endParaRPr sz="1800" b="1" i="0" u="none" strike="noStrike" cap="none">
              <a:solidFill>
                <a:schemeClr val="dk1"/>
              </a:solidFill>
              <a:latin typeface="Arial"/>
              <a:ea typeface="Arial"/>
              <a:cs typeface="Arial"/>
              <a:sym typeface="Arial"/>
            </a:endParaRPr>
          </a:p>
          <a:p>
            <a:pPr marL="12700" lvl="0" indent="0" algn="l" rtl="0">
              <a:lnSpc>
                <a:spcPct val="115000"/>
              </a:lnSpc>
              <a:spcBef>
                <a:spcPts val="0"/>
              </a:spcBef>
              <a:spcAft>
                <a:spcPts val="0"/>
              </a:spcAft>
              <a:buClr>
                <a:schemeClr val="dk1"/>
              </a:buClr>
              <a:buSzPts val="1100"/>
              <a:buFont typeface="Arial"/>
              <a:buNone/>
            </a:pPr>
            <a:r>
              <a:rPr lang="en-GB" sz="1000" b="1">
                <a:solidFill>
                  <a:srgbClr val="741B47"/>
                </a:solidFill>
              </a:rPr>
              <a:t>➖ Flow:</a:t>
            </a:r>
            <a:endParaRPr sz="1000" b="1">
              <a:solidFill>
                <a:srgbClr val="741B47"/>
              </a:solidFill>
            </a:endParaRPr>
          </a:p>
          <a:p>
            <a:pPr marL="12700" lvl="0" indent="0" algn="l" rtl="0">
              <a:lnSpc>
                <a:spcPct val="115000"/>
              </a:lnSpc>
              <a:spcBef>
                <a:spcPts val="0"/>
              </a:spcBef>
              <a:spcAft>
                <a:spcPts val="0"/>
              </a:spcAft>
              <a:buClr>
                <a:schemeClr val="dk1"/>
              </a:buClr>
              <a:buSzPts val="1100"/>
              <a:buFont typeface="Arial"/>
              <a:buNone/>
            </a:pPr>
            <a:r>
              <a:rPr lang="en-GB" sz="1000" b="1">
                <a:solidFill>
                  <a:schemeClr val="dk1"/>
                </a:solidFill>
              </a:rPr>
              <a:t>No flow</a:t>
            </a:r>
            <a:r>
              <a:rPr lang="en-GB" sz="1000" b="1">
                <a:solidFill>
                  <a:srgbClr val="0000FF"/>
                </a:solidFill>
              </a:rPr>
              <a:t> and smoothness</a:t>
            </a:r>
            <a:r>
              <a:rPr lang="en-GB" sz="1000">
                <a:solidFill>
                  <a:srgbClr val="0000FF"/>
                </a:solidFill>
              </a:rPr>
              <a:t> </a:t>
            </a:r>
            <a:r>
              <a:rPr lang="en-GB" sz="1000">
                <a:solidFill>
                  <a:schemeClr val="dk1"/>
                </a:solidFill>
              </a:rPr>
              <a:t>, test constantly interrupted by lack of adequate move/transitions.</a:t>
            </a:r>
            <a:endParaRPr sz="10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GB" sz="1000" strike="sngStrike">
                <a:solidFill>
                  <a:srgbClr val="FF0000"/>
                </a:solidFill>
              </a:rPr>
              <a:t>Very poor coordination and absorption of the canter.</a:t>
            </a:r>
            <a:endParaRPr sz="1000" strike="sngStrike">
              <a:solidFill>
                <a:srgbClr val="FF0000"/>
              </a:solidFill>
            </a:endParaRPr>
          </a:p>
          <a:p>
            <a:pPr marL="12700" lvl="0" indent="0" algn="l" rtl="0">
              <a:lnSpc>
                <a:spcPct val="115000"/>
              </a:lnSpc>
              <a:spcBef>
                <a:spcPts val="0"/>
              </a:spcBef>
              <a:spcAft>
                <a:spcPts val="0"/>
              </a:spcAft>
              <a:buClr>
                <a:schemeClr val="dk1"/>
              </a:buClr>
              <a:buSzPts val="1100"/>
              <a:buFont typeface="Arial"/>
              <a:buNone/>
            </a:pPr>
            <a:r>
              <a:rPr lang="en-GB" sz="1000">
                <a:solidFill>
                  <a:schemeClr val="dk1"/>
                </a:solidFill>
              </a:rPr>
              <a:t>Vaulter(s) </a:t>
            </a:r>
            <a:r>
              <a:rPr lang="en-GB" sz="1000" b="1">
                <a:solidFill>
                  <a:schemeClr val="dk1"/>
                </a:solidFill>
              </a:rPr>
              <a:t>constantly struggle(s)</a:t>
            </a:r>
            <a:r>
              <a:rPr lang="en-GB" sz="1000">
                <a:solidFill>
                  <a:schemeClr val="dk1"/>
                </a:solidFill>
              </a:rPr>
              <a:t>. </a:t>
            </a:r>
            <a:endParaRPr sz="10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GB" sz="1000">
                <a:solidFill>
                  <a:schemeClr val="dk1"/>
                </a:solidFill>
              </a:rPr>
              <a:t> </a:t>
            </a:r>
            <a:endParaRPr sz="10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GB" sz="1000" b="1">
                <a:solidFill>
                  <a:srgbClr val="741B47"/>
                </a:solidFill>
              </a:rPr>
              <a:t>➖ Control:</a:t>
            </a:r>
            <a:endParaRPr sz="1000" b="1">
              <a:solidFill>
                <a:srgbClr val="741B47"/>
              </a:solidFill>
            </a:endParaRPr>
          </a:p>
          <a:p>
            <a:pPr marL="12700" lvl="0" indent="0" algn="l" rtl="0">
              <a:lnSpc>
                <a:spcPct val="115000"/>
              </a:lnSpc>
              <a:spcBef>
                <a:spcPts val="0"/>
              </a:spcBef>
              <a:spcAft>
                <a:spcPts val="0"/>
              </a:spcAft>
              <a:buClr>
                <a:schemeClr val="dk1"/>
              </a:buClr>
              <a:buSzPts val="1100"/>
              <a:buFont typeface="Arial"/>
              <a:buNone/>
            </a:pPr>
            <a:r>
              <a:rPr lang="en-GB" sz="1000">
                <a:solidFill>
                  <a:schemeClr val="dk1"/>
                </a:solidFill>
              </a:rPr>
              <a:t>Elements not performed in a controlled way, affecting  the Horse</a:t>
            </a:r>
            <a:endParaRPr sz="10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GB" sz="1000">
                <a:solidFill>
                  <a:schemeClr val="dk1"/>
                </a:solidFill>
              </a:rPr>
              <a:t>Vaulter(s) </a:t>
            </a:r>
            <a:r>
              <a:rPr lang="en-GB" sz="1000" b="1">
                <a:solidFill>
                  <a:schemeClr val="dk1"/>
                </a:solidFill>
              </a:rPr>
              <a:t>over-taxed with the chosen exercises</a:t>
            </a:r>
            <a:r>
              <a:rPr lang="en-GB" sz="1000">
                <a:solidFill>
                  <a:schemeClr val="dk1"/>
                </a:solidFill>
              </a:rPr>
              <a:t>. </a:t>
            </a:r>
            <a:endParaRPr sz="10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GB" sz="1000">
                <a:solidFill>
                  <a:schemeClr val="dk1"/>
                </a:solidFill>
              </a:rPr>
              <a:t>Clear </a:t>
            </a:r>
            <a:r>
              <a:rPr lang="en-GB" sz="1000" b="1">
                <a:solidFill>
                  <a:schemeClr val="dk1"/>
                </a:solidFill>
              </a:rPr>
              <a:t>lack of safety</a:t>
            </a:r>
            <a:r>
              <a:rPr lang="en-GB" sz="1000">
                <a:solidFill>
                  <a:schemeClr val="dk1"/>
                </a:solidFill>
              </a:rPr>
              <a:t> throughout.</a:t>
            </a:r>
            <a:endParaRPr sz="10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GB" sz="1000">
                <a:solidFill>
                  <a:schemeClr val="dk1"/>
                </a:solidFill>
              </a:rPr>
              <a:t> </a:t>
            </a:r>
            <a:endParaRPr sz="10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GB" sz="1000" b="1">
                <a:solidFill>
                  <a:srgbClr val="741B47"/>
                </a:solidFill>
              </a:rPr>
              <a:t>➖ Complexity:</a:t>
            </a:r>
            <a:endParaRPr sz="1000" b="1">
              <a:solidFill>
                <a:srgbClr val="741B47"/>
              </a:solidFill>
            </a:endParaRPr>
          </a:p>
          <a:p>
            <a:pPr marL="12700" lvl="0" indent="0" algn="l" rtl="0">
              <a:lnSpc>
                <a:spcPct val="115000"/>
              </a:lnSpc>
              <a:spcBef>
                <a:spcPts val="0"/>
              </a:spcBef>
              <a:spcAft>
                <a:spcPts val="0"/>
              </a:spcAft>
              <a:buClr>
                <a:schemeClr val="dk1"/>
              </a:buClr>
              <a:buSzPts val="1100"/>
              <a:buFont typeface="Arial"/>
              <a:buNone/>
            </a:pPr>
            <a:r>
              <a:rPr lang="en-GB" sz="1000">
                <a:solidFill>
                  <a:schemeClr val="dk1"/>
                </a:solidFill>
              </a:rPr>
              <a:t>Only </a:t>
            </a:r>
            <a:r>
              <a:rPr lang="en-GB" sz="1000" b="1">
                <a:solidFill>
                  <a:schemeClr val="dk1"/>
                </a:solidFill>
              </a:rPr>
              <a:t>very basic</a:t>
            </a:r>
            <a:r>
              <a:rPr lang="en-GB" sz="1000">
                <a:solidFill>
                  <a:schemeClr val="dk1"/>
                </a:solidFill>
              </a:rPr>
              <a:t> positions, exercises (including mounts and dismounts), combinations, transitions.</a:t>
            </a:r>
            <a:endParaRPr sz="10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GB" sz="1000">
                <a:solidFill>
                  <a:schemeClr val="dk1"/>
                </a:solidFill>
              </a:rPr>
              <a:t> </a:t>
            </a:r>
            <a:endParaRPr sz="10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GB" sz="1000" b="1">
                <a:solidFill>
                  <a:srgbClr val="741B47"/>
                </a:solidFill>
              </a:rPr>
              <a:t>➖ Freedom of movement: </a:t>
            </a:r>
            <a:endParaRPr sz="1000" b="1">
              <a:solidFill>
                <a:srgbClr val="741B47"/>
              </a:solidFill>
            </a:endParaRPr>
          </a:p>
          <a:p>
            <a:pPr marL="495300" lvl="0" indent="-228600" algn="l" rtl="0">
              <a:lnSpc>
                <a:spcPct val="115000"/>
              </a:lnSpc>
              <a:spcBef>
                <a:spcPts val="0"/>
              </a:spcBef>
              <a:spcAft>
                <a:spcPts val="0"/>
              </a:spcAft>
              <a:buClr>
                <a:schemeClr val="dk1"/>
              </a:buClr>
              <a:buSzPts val="1100"/>
              <a:buFont typeface="Arial"/>
              <a:buNone/>
            </a:pPr>
            <a:r>
              <a:rPr lang="en-GB" sz="1000">
                <a:solidFill>
                  <a:schemeClr val="dk1"/>
                </a:solidFill>
                <a:highlight>
                  <a:schemeClr val="lt1"/>
                </a:highlight>
              </a:rPr>
              <a:t>o    </a:t>
            </a:r>
            <a:r>
              <a:rPr lang="en-GB" sz="1000" b="1">
                <a:solidFill>
                  <a:srgbClr val="0000FF"/>
                </a:solidFill>
              </a:rPr>
              <a:t>No  creative</a:t>
            </a:r>
            <a:r>
              <a:rPr lang="en-GB" sz="1000">
                <a:solidFill>
                  <a:srgbClr val="0000FF"/>
                </a:solidFill>
              </a:rPr>
              <a:t> use of space, </a:t>
            </a:r>
            <a:r>
              <a:rPr lang="en-GB" sz="1000" b="1">
                <a:solidFill>
                  <a:srgbClr val="0000FF"/>
                </a:solidFill>
              </a:rPr>
              <a:t>very basic</a:t>
            </a:r>
            <a:r>
              <a:rPr lang="en-GB" sz="1000">
                <a:solidFill>
                  <a:srgbClr val="0000FF"/>
                </a:solidFill>
              </a:rPr>
              <a:t> position and/or orientation and/or direction and/or Level, during elements/exercices.</a:t>
            </a:r>
            <a:endParaRPr sz="1000">
              <a:solidFill>
                <a:srgbClr val="0000FF"/>
              </a:solidFill>
            </a:endParaRPr>
          </a:p>
          <a:p>
            <a:pPr marL="495300" lvl="0" indent="-228600" algn="l" rtl="0">
              <a:lnSpc>
                <a:spcPct val="115000"/>
              </a:lnSpc>
              <a:spcBef>
                <a:spcPts val="0"/>
              </a:spcBef>
              <a:spcAft>
                <a:spcPts val="0"/>
              </a:spcAft>
              <a:buClr>
                <a:schemeClr val="dk1"/>
              </a:buClr>
              <a:buSzPts val="1100"/>
              <a:buFont typeface="Arial"/>
              <a:buNone/>
            </a:pPr>
            <a:r>
              <a:rPr lang="en-GB" sz="1000">
                <a:solidFill>
                  <a:schemeClr val="dk1"/>
                </a:solidFill>
                <a:highlight>
                  <a:schemeClr val="lt1"/>
                </a:highlight>
              </a:rPr>
              <a:t>o   </a:t>
            </a:r>
            <a:r>
              <a:rPr lang="en-GB" sz="1000">
                <a:solidFill>
                  <a:srgbClr val="0000FF"/>
                </a:solidFill>
                <a:highlight>
                  <a:schemeClr val="lt1"/>
                </a:highlight>
              </a:rPr>
              <a:t> Constantly unbalanced and pulling on the handles throughout</a:t>
            </a:r>
            <a:endParaRPr sz="1000">
              <a:solidFill>
                <a:srgbClr val="0000FF"/>
              </a:solidFill>
              <a:highlight>
                <a:schemeClr val="lt1"/>
              </a:highlight>
            </a:endParaRPr>
          </a:p>
          <a:p>
            <a:pPr marL="12700" lvl="0" indent="0" algn="l" rtl="0">
              <a:lnSpc>
                <a:spcPct val="115000"/>
              </a:lnSpc>
              <a:spcBef>
                <a:spcPts val="0"/>
              </a:spcBef>
              <a:spcAft>
                <a:spcPts val="0"/>
              </a:spcAft>
              <a:buClr>
                <a:schemeClr val="dk1"/>
              </a:buClr>
              <a:buSzPts val="1100"/>
              <a:buFont typeface="Arial"/>
              <a:buNone/>
            </a:pPr>
            <a:r>
              <a:rPr lang="en-GB" sz="1000">
                <a:solidFill>
                  <a:schemeClr val="dk1"/>
                </a:solidFill>
              </a:rPr>
              <a:t> </a:t>
            </a:r>
            <a:endParaRPr sz="10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GB" sz="1000" b="1" u="sng">
                <a:solidFill>
                  <a:srgbClr val="741B47"/>
                </a:solidFill>
              </a:rPr>
              <a:t>In Squad / Pas de Deux :</a:t>
            </a:r>
            <a:endParaRPr sz="1000" b="1" u="sng">
              <a:solidFill>
                <a:srgbClr val="741B47"/>
              </a:solidFill>
            </a:endParaRPr>
          </a:p>
          <a:p>
            <a:pPr marL="12700" lvl="0" indent="0" algn="l" rtl="0">
              <a:lnSpc>
                <a:spcPct val="115000"/>
              </a:lnSpc>
              <a:spcBef>
                <a:spcPts val="0"/>
              </a:spcBef>
              <a:spcAft>
                <a:spcPts val="0"/>
              </a:spcAft>
              <a:buClr>
                <a:schemeClr val="dk1"/>
              </a:buClr>
              <a:buSzPts val="1100"/>
              <a:buFont typeface="Arial"/>
              <a:buNone/>
            </a:pPr>
            <a:r>
              <a:rPr lang="en-GB" sz="1000" b="1">
                <a:solidFill>
                  <a:srgbClr val="741B47"/>
                </a:solidFill>
              </a:rPr>
              <a:t>➖ Connection:</a:t>
            </a:r>
            <a:endParaRPr sz="1000" b="1">
              <a:solidFill>
                <a:srgbClr val="741B47"/>
              </a:solidFill>
            </a:endParaRPr>
          </a:p>
          <a:p>
            <a:pPr marL="12700" lvl="0" indent="0" algn="l" rtl="0">
              <a:lnSpc>
                <a:spcPct val="115000"/>
              </a:lnSpc>
              <a:spcBef>
                <a:spcPts val="0"/>
              </a:spcBef>
              <a:spcAft>
                <a:spcPts val="0"/>
              </a:spcAft>
              <a:buClr>
                <a:schemeClr val="dk1"/>
              </a:buClr>
              <a:buSzPts val="1100"/>
              <a:buFont typeface="Arial"/>
              <a:buNone/>
            </a:pPr>
            <a:r>
              <a:rPr lang="en-GB" sz="1000">
                <a:solidFill>
                  <a:schemeClr val="dk1"/>
                </a:solidFill>
              </a:rPr>
              <a:t>No quality and no variety.</a:t>
            </a:r>
            <a:endParaRPr sz="1000">
              <a:solidFill>
                <a:schemeClr val="dk1"/>
              </a:solidFill>
            </a:endParaRPr>
          </a:p>
          <a:p>
            <a:pPr marL="495300" marR="0" lvl="0" indent="-228600" algn="l" rtl="0">
              <a:lnSpc>
                <a:spcPct val="100000"/>
              </a:lnSpc>
              <a:spcBef>
                <a:spcPts val="0"/>
              </a:spcBef>
              <a:spcAft>
                <a:spcPts val="0"/>
              </a:spcAft>
              <a:buNone/>
            </a:pPr>
            <a:r>
              <a:rPr lang="en-GB" sz="1000">
                <a:solidFill>
                  <a:schemeClr val="dk1"/>
                </a:solidFill>
              </a:rPr>
              <a:t>Vaulters are only connected to stabili</a:t>
            </a:r>
            <a:r>
              <a:rPr lang="en-GB" sz="1000" strike="sngStrike">
                <a:solidFill>
                  <a:srgbClr val="FF0000"/>
                </a:solidFill>
              </a:rPr>
              <a:t>s</a:t>
            </a:r>
            <a:r>
              <a:rPr lang="en-GB" sz="1000">
                <a:solidFill>
                  <a:schemeClr val="dk1"/>
                </a:solidFill>
              </a:rPr>
              <a:t>ze each other, which they struggle to achieve.</a:t>
            </a:r>
            <a:endParaRPr sz="1000" b="1">
              <a:solidFill>
                <a:schemeClr val="dk1"/>
              </a:solidFill>
            </a:endParaRPr>
          </a:p>
          <a:p>
            <a:pPr marL="0" marR="0" lvl="0" indent="0" algn="l" rtl="0">
              <a:lnSpc>
                <a:spcPct val="100000"/>
              </a:lnSpc>
              <a:spcBef>
                <a:spcPts val="0"/>
              </a:spcBef>
              <a:spcAft>
                <a:spcPts val="0"/>
              </a:spcAft>
              <a:buNone/>
            </a:pPr>
            <a:endParaRPr sz="1000" b="1" i="0" u="none" strike="noStrike" cap="none">
              <a:solidFill>
                <a:schemeClr val="dk1"/>
              </a:solidFill>
              <a:highlight>
                <a:srgbClr val="FFFFFF"/>
              </a:highlight>
              <a:latin typeface="Arial"/>
              <a:ea typeface="Arial"/>
              <a:cs typeface="Arial"/>
              <a:sym typeface="Arial"/>
            </a:endParaRPr>
          </a:p>
        </p:txBody>
      </p:sp>
      <p:sp>
        <p:nvSpPr>
          <p:cNvPr id="890" name="Google Shape;890;p107"/>
          <p:cNvSpPr txBox="1">
            <a:spLocks noGrp="1"/>
          </p:cNvSpPr>
          <p:nvPr>
            <p:ph type="title"/>
          </p:nvPr>
        </p:nvSpPr>
        <p:spPr>
          <a:xfrm>
            <a:off x="257400" y="111650"/>
            <a:ext cx="8629200" cy="5727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116666"/>
              <a:buFont typeface="Arial"/>
              <a:buNone/>
            </a:pPr>
            <a:r>
              <a:rPr lang="en-GB" sz="2400"/>
              <a:t>C3- Flow, Control, Connection, Complexity and FoM</a:t>
            </a:r>
            <a:br>
              <a:rPr lang="en-GB" sz="2400"/>
            </a:br>
            <a:r>
              <a:rPr lang="en-GB" sz="1456">
                <a:solidFill>
                  <a:srgbClr val="FF0000"/>
                </a:solidFill>
              </a:rPr>
              <a:t>Updated text after Seminar in Salzburg</a:t>
            </a:r>
            <a:endParaRPr sz="2700"/>
          </a:p>
        </p:txBody>
      </p:sp>
      <p:sp>
        <p:nvSpPr>
          <p:cNvPr id="891" name="Google Shape;891;p107"/>
          <p:cNvSpPr/>
          <p:nvPr/>
        </p:nvSpPr>
        <p:spPr>
          <a:xfrm>
            <a:off x="7132950" y="684350"/>
            <a:ext cx="1888200" cy="2283300"/>
          </a:xfrm>
          <a:prstGeom prst="rect">
            <a:avLst/>
          </a:prstGeom>
          <a:solidFill>
            <a:srgbClr val="00FF00"/>
          </a:solidFill>
          <a:ln w="38100" cap="flat" cmpd="sng">
            <a:solidFill>
              <a:schemeClr val="lt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12700" lvl="0" indent="0" algn="ctr" rtl="0">
              <a:spcBef>
                <a:spcPts val="0"/>
              </a:spcBef>
              <a:spcAft>
                <a:spcPts val="0"/>
              </a:spcAft>
              <a:buNone/>
            </a:pPr>
            <a:r>
              <a:rPr lang="en-GB" sz="800" b="1" u="sng">
                <a:solidFill>
                  <a:schemeClr val="dk1"/>
                </a:solidFill>
              </a:rPr>
              <a:t>SHORT DESCRIPTION</a:t>
            </a:r>
            <a:endParaRPr sz="800" b="1" u="sng">
              <a:solidFill>
                <a:schemeClr val="dk1"/>
              </a:solidFill>
            </a:endParaRPr>
          </a:p>
          <a:p>
            <a:pPr marL="12700" lvl="0" indent="0" algn="ctr" rtl="0">
              <a:spcBef>
                <a:spcPts val="0"/>
              </a:spcBef>
              <a:spcAft>
                <a:spcPts val="0"/>
              </a:spcAft>
              <a:buNone/>
            </a:pPr>
            <a:endParaRPr sz="800" b="1" u="sng">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GB" sz="800">
                <a:solidFill>
                  <a:schemeClr val="dk1"/>
                </a:solidFill>
              </a:rPr>
              <a:t>No fluidity,constant interruptions.</a:t>
            </a:r>
            <a:endParaRPr sz="8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GB" sz="800">
                <a:solidFill>
                  <a:schemeClr val="dk1"/>
                </a:solidFill>
              </a:rPr>
              <a:t> </a:t>
            </a:r>
            <a:endParaRPr sz="8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GB" sz="800">
                <a:solidFill>
                  <a:schemeClr val="dk1"/>
                </a:solidFill>
              </a:rPr>
              <a:t>Elements are not controlled and affect the horse. Clear lack of safety throughout.</a:t>
            </a:r>
            <a:endParaRPr sz="8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GB" sz="800">
                <a:solidFill>
                  <a:schemeClr val="dk1"/>
                </a:solidFill>
              </a:rPr>
              <a:t> </a:t>
            </a:r>
            <a:endParaRPr sz="8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GB" sz="800">
                <a:solidFill>
                  <a:schemeClr val="dk1"/>
                </a:solidFill>
              </a:rPr>
              <a:t>Only very basic elements.</a:t>
            </a:r>
            <a:endParaRPr sz="8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GB" sz="800">
                <a:solidFill>
                  <a:schemeClr val="dk1"/>
                </a:solidFill>
              </a:rPr>
              <a:t> </a:t>
            </a:r>
            <a:endParaRPr sz="8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GB" sz="800">
                <a:solidFill>
                  <a:srgbClr val="0000FF"/>
                </a:solidFill>
              </a:rPr>
              <a:t>No creativity and </a:t>
            </a:r>
            <a:r>
              <a:rPr lang="en-GB" sz="800">
                <a:solidFill>
                  <a:schemeClr val="dk1"/>
                </a:solidFill>
              </a:rPr>
              <a:t>constantly unbalanced and pulling on the handles throughout</a:t>
            </a:r>
            <a:endParaRPr sz="8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GB" sz="800">
                <a:solidFill>
                  <a:schemeClr val="dk1"/>
                </a:solidFill>
              </a:rPr>
              <a:t> </a:t>
            </a:r>
            <a:endParaRPr sz="800">
              <a:solidFill>
                <a:schemeClr val="dk1"/>
              </a:solidFill>
            </a:endParaRPr>
          </a:p>
          <a:p>
            <a:pPr marL="12700" lvl="0" indent="0" algn="l" rtl="0">
              <a:lnSpc>
                <a:spcPct val="115000"/>
              </a:lnSpc>
              <a:spcBef>
                <a:spcPts val="0"/>
              </a:spcBef>
              <a:spcAft>
                <a:spcPts val="0"/>
              </a:spcAft>
              <a:buNone/>
            </a:pPr>
            <a:r>
              <a:rPr lang="en-GB" sz="800">
                <a:solidFill>
                  <a:schemeClr val="dk1"/>
                </a:solidFill>
              </a:rPr>
              <a:t>Vaulters constantly struggle to stay connected.</a:t>
            </a:r>
            <a:endParaRPr sz="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108"/>
          <p:cNvSpPr txBox="1">
            <a:spLocks noGrp="1"/>
          </p:cNvSpPr>
          <p:nvPr>
            <p:ph type="title"/>
          </p:nvPr>
        </p:nvSpPr>
        <p:spPr>
          <a:xfrm>
            <a:off x="311700" y="445025"/>
            <a:ext cx="8520600" cy="633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C3 - Individual</a:t>
            </a:r>
            <a:endParaRPr sz="2255"/>
          </a:p>
        </p:txBody>
      </p:sp>
      <p:sp>
        <p:nvSpPr>
          <p:cNvPr id="898" name="Google Shape;898;p10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52</a:t>
            </a:fld>
            <a:endParaRPr/>
          </a:p>
        </p:txBody>
      </p:sp>
      <p:sp>
        <p:nvSpPr>
          <p:cNvPr id="899" name="Google Shape;899;p108"/>
          <p:cNvSpPr txBox="1"/>
          <p:nvPr/>
        </p:nvSpPr>
        <p:spPr>
          <a:xfrm>
            <a:off x="450300" y="1198800"/>
            <a:ext cx="7033200" cy="7080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rgbClr val="434343"/>
              </a:buClr>
              <a:buSzPts val="2000"/>
              <a:buChar char="●"/>
            </a:pPr>
            <a:r>
              <a:rPr lang="en-GB" sz="2000" b="1">
                <a:solidFill>
                  <a:srgbClr val="434343"/>
                </a:solidFill>
              </a:rPr>
              <a:t>Reference scores Individual</a:t>
            </a:r>
            <a:endParaRPr sz="2000" b="1">
              <a:solidFill>
                <a:srgbClr val="434343"/>
              </a:solidFill>
            </a:endParaRPr>
          </a:p>
          <a:p>
            <a:pPr marL="0" lvl="0" indent="0" algn="l" rtl="0">
              <a:spcBef>
                <a:spcPts val="0"/>
              </a:spcBef>
              <a:spcAft>
                <a:spcPts val="0"/>
              </a:spcAft>
              <a:buNone/>
            </a:pPr>
            <a:endParaRPr/>
          </a:p>
        </p:txBody>
      </p:sp>
      <p:pic>
        <p:nvPicPr>
          <p:cNvPr id="900" name="Google Shape;900;p108" title="C3-ind">
            <a:hlinkClick r:id="rId3"/>
          </p:cNvPr>
          <p:cNvPicPr preferRelativeResize="0"/>
          <p:nvPr/>
        </p:nvPicPr>
        <p:blipFill>
          <a:blip r:embed="rId4">
            <a:alphaModFix/>
          </a:blip>
          <a:stretch>
            <a:fillRect/>
          </a:stretch>
        </p:blipFill>
        <p:spPr>
          <a:xfrm>
            <a:off x="1968150" y="1667450"/>
            <a:ext cx="5207689" cy="2929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0"/>
                                        </p:tgtEl>
                                        <p:attrNameLst>
                                          <p:attrName>style.visibility</p:attrName>
                                        </p:attrNameLst>
                                      </p:cBhvr>
                                      <p:to>
                                        <p:strVal val="visible"/>
                                      </p:to>
                                    </p:set>
                                    <p:animEffect transition="in" filter="fade">
                                      <p:cBhvr>
                                        <p:cTn id="7" dur="1000"/>
                                        <p:tgtEl>
                                          <p:spTgt spid="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p109"/>
          <p:cNvSpPr txBox="1">
            <a:spLocks noGrp="1"/>
          </p:cNvSpPr>
          <p:nvPr>
            <p:ph type="title"/>
          </p:nvPr>
        </p:nvSpPr>
        <p:spPr>
          <a:xfrm>
            <a:off x="311700" y="445025"/>
            <a:ext cx="8520600" cy="633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GB"/>
              <a:t>C3 - Pas de deux</a:t>
            </a:r>
            <a:endParaRPr sz="2255"/>
          </a:p>
        </p:txBody>
      </p:sp>
      <p:sp>
        <p:nvSpPr>
          <p:cNvPr id="907" name="Google Shape;907;p10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53</a:t>
            </a:fld>
            <a:endParaRPr/>
          </a:p>
        </p:txBody>
      </p:sp>
      <p:sp>
        <p:nvSpPr>
          <p:cNvPr id="908" name="Google Shape;908;p109"/>
          <p:cNvSpPr txBox="1"/>
          <p:nvPr/>
        </p:nvSpPr>
        <p:spPr>
          <a:xfrm>
            <a:off x="450300" y="1198800"/>
            <a:ext cx="7033200" cy="7080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rgbClr val="434343"/>
              </a:buClr>
              <a:buSzPts val="2000"/>
              <a:buChar char="●"/>
            </a:pPr>
            <a:r>
              <a:rPr lang="en-GB" sz="2000" b="1">
                <a:solidFill>
                  <a:srgbClr val="434343"/>
                </a:solidFill>
              </a:rPr>
              <a:t>Reference scores Pas de Deux</a:t>
            </a:r>
            <a:endParaRPr sz="1500">
              <a:solidFill>
                <a:srgbClr val="434343"/>
              </a:solidFill>
            </a:endParaRPr>
          </a:p>
          <a:p>
            <a:pPr marL="0" lvl="0" indent="0" algn="l" rtl="0">
              <a:spcBef>
                <a:spcPts val="0"/>
              </a:spcBef>
              <a:spcAft>
                <a:spcPts val="0"/>
              </a:spcAft>
              <a:buNone/>
            </a:pPr>
            <a:endParaRPr/>
          </a:p>
        </p:txBody>
      </p:sp>
      <p:pic>
        <p:nvPicPr>
          <p:cNvPr id="909" name="Google Shape;909;p109" title="C3-PdD">
            <a:hlinkClick r:id="rId3"/>
          </p:cNvPr>
          <p:cNvPicPr preferRelativeResize="0"/>
          <p:nvPr/>
        </p:nvPicPr>
        <p:blipFill>
          <a:blip r:embed="rId4">
            <a:alphaModFix/>
          </a:blip>
          <a:stretch>
            <a:fillRect/>
          </a:stretch>
        </p:blipFill>
        <p:spPr>
          <a:xfrm>
            <a:off x="1971806" y="1738000"/>
            <a:ext cx="5200381" cy="29252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9"/>
                                        </p:tgtEl>
                                        <p:attrNameLst>
                                          <p:attrName>style.visibility</p:attrName>
                                        </p:attrNameLst>
                                      </p:cBhvr>
                                      <p:to>
                                        <p:strVal val="visible"/>
                                      </p:to>
                                    </p:set>
                                    <p:animEffect transition="in" filter="fade">
                                      <p:cBhvr>
                                        <p:cTn id="7" dur="1000"/>
                                        <p:tgtEl>
                                          <p:spTgt spid="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110"/>
          <p:cNvSpPr txBox="1">
            <a:spLocks noGrp="1"/>
          </p:cNvSpPr>
          <p:nvPr>
            <p:ph type="title"/>
          </p:nvPr>
        </p:nvSpPr>
        <p:spPr>
          <a:xfrm>
            <a:off x="311700" y="453425"/>
            <a:ext cx="8520600" cy="633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C3 - Squad</a:t>
            </a:r>
            <a:endParaRPr sz="2255"/>
          </a:p>
        </p:txBody>
      </p:sp>
      <p:sp>
        <p:nvSpPr>
          <p:cNvPr id="916" name="Google Shape;916;p1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54</a:t>
            </a:fld>
            <a:endParaRPr/>
          </a:p>
        </p:txBody>
      </p:sp>
      <p:sp>
        <p:nvSpPr>
          <p:cNvPr id="917" name="Google Shape;917;p110"/>
          <p:cNvSpPr txBox="1"/>
          <p:nvPr/>
        </p:nvSpPr>
        <p:spPr>
          <a:xfrm>
            <a:off x="450300" y="1198800"/>
            <a:ext cx="7033200" cy="7080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rgbClr val="434343"/>
              </a:buClr>
              <a:buSzPts val="2000"/>
              <a:buChar char="●"/>
            </a:pPr>
            <a:r>
              <a:rPr lang="en-GB" sz="2000" b="1">
                <a:solidFill>
                  <a:srgbClr val="434343"/>
                </a:solidFill>
              </a:rPr>
              <a:t>Reference scores Squad</a:t>
            </a:r>
            <a:endParaRPr sz="1500">
              <a:solidFill>
                <a:srgbClr val="434343"/>
              </a:solidFill>
            </a:endParaRPr>
          </a:p>
          <a:p>
            <a:pPr marL="0" lvl="0" indent="0" algn="l" rtl="0">
              <a:spcBef>
                <a:spcPts val="0"/>
              </a:spcBef>
              <a:spcAft>
                <a:spcPts val="0"/>
              </a:spcAft>
              <a:buNone/>
            </a:pPr>
            <a:endParaRPr/>
          </a:p>
        </p:txBody>
      </p:sp>
      <p:pic>
        <p:nvPicPr>
          <p:cNvPr id="918" name="Google Shape;918;p110" title="C3-Squad">
            <a:hlinkClick r:id="rId3"/>
          </p:cNvPr>
          <p:cNvPicPr preferRelativeResize="0"/>
          <p:nvPr/>
        </p:nvPicPr>
        <p:blipFill>
          <a:blip r:embed="rId4">
            <a:alphaModFix/>
          </a:blip>
          <a:stretch>
            <a:fillRect/>
          </a:stretch>
        </p:blipFill>
        <p:spPr>
          <a:xfrm>
            <a:off x="1899322" y="1656450"/>
            <a:ext cx="5345378" cy="3006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8"/>
                                        </p:tgtEl>
                                        <p:attrNameLst>
                                          <p:attrName>style.visibility</p:attrName>
                                        </p:attrNameLst>
                                      </p:cBhvr>
                                      <p:to>
                                        <p:strVal val="visible"/>
                                      </p:to>
                                    </p:set>
                                    <p:animEffect transition="in" filter="fade">
                                      <p:cBhvr>
                                        <p:cTn id="7" dur="1000"/>
                                        <p:tgtEl>
                                          <p:spTgt spid="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p111"/>
          <p:cNvSpPr txBox="1">
            <a:spLocks noGrp="1"/>
          </p:cNvSpPr>
          <p:nvPr>
            <p:ph type="body" idx="1"/>
          </p:nvPr>
        </p:nvSpPr>
        <p:spPr>
          <a:xfrm>
            <a:off x="0" y="233400"/>
            <a:ext cx="9144000" cy="4284300"/>
          </a:xfrm>
          <a:prstGeom prst="rect">
            <a:avLst/>
          </a:prstGeom>
        </p:spPr>
        <p:txBody>
          <a:bodyPr spcFirstLastPara="1" wrap="square" lIns="180000" tIns="655200" rIns="180000" bIns="655200" anchor="ctr" anchorCtr="0">
            <a:normAutofit lnSpcReduction="10000"/>
          </a:bodyPr>
          <a:lstStyle/>
          <a:p>
            <a:pPr marL="0" lvl="0" indent="0" algn="ctr" rtl="0">
              <a:spcBef>
                <a:spcPts val="0"/>
              </a:spcBef>
              <a:spcAft>
                <a:spcPts val="0"/>
              </a:spcAft>
              <a:buNone/>
            </a:pPr>
            <a:endParaRPr sz="4000" dirty="0"/>
          </a:p>
          <a:p>
            <a:pPr marL="0" lvl="0" indent="0" algn="ctr" rtl="0">
              <a:spcBef>
                <a:spcPts val="1200"/>
              </a:spcBef>
              <a:spcAft>
                <a:spcPts val="0"/>
              </a:spcAft>
              <a:buNone/>
            </a:pPr>
            <a:r>
              <a:rPr lang="en-SK" sz="5000" dirty="0"/>
              <a:t>ĎAKUJEM</a:t>
            </a:r>
          </a:p>
          <a:p>
            <a:pPr marL="0" lvl="0" indent="0" algn="ctr" rtl="0">
              <a:spcBef>
                <a:spcPts val="1200"/>
              </a:spcBef>
              <a:spcAft>
                <a:spcPts val="0"/>
              </a:spcAft>
              <a:buNone/>
            </a:pPr>
            <a:br>
              <a:rPr lang="en-GB" sz="2500" dirty="0"/>
            </a:br>
            <a:r>
              <a:rPr lang="en-GB" sz="2500" dirty="0"/>
              <a:t>Oct 21, 2022</a:t>
            </a:r>
            <a:endParaRPr sz="2500" dirty="0"/>
          </a:p>
        </p:txBody>
      </p:sp>
      <p:sp>
        <p:nvSpPr>
          <p:cNvPr id="924" name="Google Shape;924;p111"/>
          <p:cNvSpPr/>
          <p:nvPr/>
        </p:nvSpPr>
        <p:spPr>
          <a:xfrm>
            <a:off x="4065600" y="630275"/>
            <a:ext cx="1318800" cy="694200"/>
          </a:xfrm>
          <a:prstGeom prst="rect">
            <a:avLst/>
          </a:prstGeom>
          <a:solidFill>
            <a:srgbClr val="4B0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11"/>
          <p:cNvSpPr/>
          <p:nvPr/>
        </p:nvSpPr>
        <p:spPr>
          <a:xfrm>
            <a:off x="3570200" y="3354450"/>
            <a:ext cx="2023800" cy="1020900"/>
          </a:xfrm>
          <a:prstGeom prst="rect">
            <a:avLst/>
          </a:prstGeom>
          <a:solidFill>
            <a:srgbClr val="4B0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1FB83-C8C8-8894-A40B-0F9F92262967}"/>
              </a:ext>
            </a:extLst>
          </p:cNvPr>
          <p:cNvSpPr>
            <a:spLocks noGrp="1"/>
          </p:cNvSpPr>
          <p:nvPr>
            <p:ph type="title"/>
          </p:nvPr>
        </p:nvSpPr>
        <p:spPr/>
        <p:txBody>
          <a:bodyPr>
            <a:normAutofit fontScale="90000"/>
          </a:bodyPr>
          <a:lstStyle/>
          <a:p>
            <a:r>
              <a:rPr lang="en-GB" dirty="0" err="1">
                <a:latin typeface="+mj-lt"/>
              </a:rPr>
              <a:t>CoH</a:t>
            </a:r>
            <a:r>
              <a:rPr lang="en-GB" dirty="0">
                <a:latin typeface="+mj-lt"/>
              </a:rPr>
              <a:t> - </a:t>
            </a:r>
            <a:r>
              <a:rPr lang="en-GB" sz="2400" dirty="0" err="1"/>
              <a:t>Zohľadnenie</a:t>
            </a:r>
            <a:r>
              <a:rPr lang="en-GB" sz="2400" dirty="0"/>
              <a:t> </a:t>
            </a:r>
            <a:r>
              <a:rPr lang="en-GB" sz="2400" dirty="0" err="1"/>
              <a:t>koňa</a:t>
            </a:r>
            <a:r>
              <a:rPr lang="en-GB" sz="2400" dirty="0"/>
              <a:t>, </a:t>
            </a:r>
            <a:r>
              <a:rPr lang="en-GB" sz="2400" dirty="0" err="1"/>
              <a:t>Harmónia</a:t>
            </a:r>
            <a:r>
              <a:rPr lang="en-GB" sz="2400" dirty="0"/>
              <a:t> s </a:t>
            </a:r>
            <a:r>
              <a:rPr lang="en-GB" sz="2400" dirty="0" err="1"/>
              <a:t>koňom</a:t>
            </a:r>
            <a:endParaRPr lang="en-GB" sz="2400" dirty="0">
              <a:solidFill>
                <a:schemeClr val="tx1"/>
              </a:solidFill>
              <a:latin typeface="+mj-lt"/>
            </a:endParaRPr>
          </a:p>
        </p:txBody>
      </p:sp>
      <p:sp>
        <p:nvSpPr>
          <p:cNvPr id="3" name="Text Placeholder 2">
            <a:extLst>
              <a:ext uri="{FF2B5EF4-FFF2-40B4-BE49-F238E27FC236}">
                <a16:creationId xmlns:a16="http://schemas.microsoft.com/office/drawing/2014/main" id="{BC76FAA8-88A8-4970-251D-3CC3C28F6BE3}"/>
              </a:ext>
            </a:extLst>
          </p:cNvPr>
          <p:cNvSpPr>
            <a:spLocks noGrp="1"/>
          </p:cNvSpPr>
          <p:nvPr>
            <p:ph type="body" idx="1"/>
          </p:nvPr>
        </p:nvSpPr>
        <p:spPr/>
        <p:txBody>
          <a:bodyPr/>
          <a:lstStyle/>
          <a:p>
            <a:pPr marL="114300" indent="0">
              <a:buNone/>
            </a:pPr>
            <a:r>
              <a:rPr lang="en-GB" sz="1800" b="1" dirty="0">
                <a:solidFill>
                  <a:schemeClr val="tx1"/>
                </a:solidFill>
                <a:effectLst/>
                <a:latin typeface="+mn-lt"/>
              </a:rPr>
              <a:t>5.4.2. </a:t>
            </a:r>
            <a:r>
              <a:rPr lang="en-GB" sz="1800" b="1" dirty="0" err="1">
                <a:solidFill>
                  <a:schemeClr val="tx1"/>
                </a:solidFill>
                <a:effectLst/>
                <a:latin typeface="+mn-lt"/>
              </a:rPr>
              <a:t>CoH</a:t>
            </a:r>
            <a:r>
              <a:rPr lang="en-GB" sz="1800" b="1" dirty="0">
                <a:solidFill>
                  <a:schemeClr val="tx1"/>
                </a:solidFill>
                <a:effectLst/>
                <a:latin typeface="+mn-lt"/>
              </a:rPr>
              <a:t> </a:t>
            </a:r>
          </a:p>
          <a:p>
            <a:pPr marL="114300" indent="0">
              <a:buNone/>
            </a:pPr>
            <a:endParaRPr lang="en-GB" sz="1500" b="1" dirty="0">
              <a:solidFill>
                <a:schemeClr val="tx1">
                  <a:lumMod val="50000"/>
                  <a:lumOff val="50000"/>
                </a:schemeClr>
              </a:solidFill>
              <a:latin typeface="+mn-lt"/>
              <a:ea typeface="Calibri" panose="020F0502020204030204" pitchFamily="34" charset="0"/>
            </a:endParaRPr>
          </a:p>
          <a:p>
            <a:r>
              <a:rPr lang="sk-SK" sz="1500" dirty="0">
                <a:solidFill>
                  <a:schemeClr val="tx1">
                    <a:lumMod val="50000"/>
                    <a:lumOff val="50000"/>
                  </a:schemeClr>
                </a:solidFill>
                <a:effectLst/>
                <a:latin typeface="+mn-lt"/>
                <a:ea typeface="Calibri" panose="020F0502020204030204" pitchFamily="34" charset="0"/>
              </a:rPr>
              <a:t>Zohľadnenie koňa a harmónia s koňom sa zaoberá partnerstvom medzi voltižérom a koňom. </a:t>
            </a:r>
          </a:p>
          <a:p>
            <a:r>
              <a:rPr lang="sk-SK" sz="1500" dirty="0">
                <a:solidFill>
                  <a:schemeClr val="tx1">
                    <a:lumMod val="50000"/>
                    <a:lumOff val="50000"/>
                  </a:schemeClr>
                </a:solidFill>
                <a:effectLst/>
                <a:latin typeface="+mn-lt"/>
                <a:ea typeface="Calibri" panose="020F0502020204030204" pitchFamily="34" charset="0"/>
              </a:rPr>
              <a:t>Referenčná známka sa zaoberá tým, ako sa voltižér prispôsobuje úrovni tréningu a aktuálnemu fyzickému / mentálnemu / emocionálnemu stavu Koňa.</a:t>
            </a:r>
            <a:endParaRPr lang="en-SK" sz="1500" dirty="0">
              <a:solidFill>
                <a:schemeClr val="tx1">
                  <a:lumMod val="50000"/>
                  <a:lumOff val="50000"/>
                </a:schemeClr>
              </a:solidFill>
              <a:effectLst/>
              <a:latin typeface="+mn-lt"/>
              <a:ea typeface="Calibri" panose="020F0502020204030204" pitchFamily="34" charset="0"/>
            </a:endParaRPr>
          </a:p>
          <a:p>
            <a:pPr>
              <a:spcAft>
                <a:spcPts val="1000"/>
              </a:spcAft>
            </a:pPr>
            <a:r>
              <a:rPr lang="sk-SK" sz="1500" dirty="0">
                <a:solidFill>
                  <a:schemeClr val="tx1">
                    <a:lumMod val="50000"/>
                    <a:lumOff val="50000"/>
                  </a:schemeClr>
                </a:solidFill>
                <a:effectLst/>
                <a:latin typeface="+mn-lt"/>
                <a:ea typeface="Calibri" panose="020F0502020204030204" pitchFamily="34" charset="0"/>
              </a:rPr>
              <a:t>Pre skupiny: Ak sú zahrnuté trojice, odporúča sa, aby trojice nepresiahli viac ako 1/3 času voľnej zostavy</a:t>
            </a:r>
            <a:r>
              <a:rPr lang="sk-SK" sz="1500" dirty="0">
                <a:solidFill>
                  <a:srgbClr val="FF0000"/>
                </a:solidFill>
                <a:effectLst/>
                <a:latin typeface="+mn-lt"/>
                <a:ea typeface="Calibri" panose="020F0502020204030204" pitchFamily="34" charset="0"/>
              </a:rPr>
              <a:t>.</a:t>
            </a:r>
            <a:endParaRPr lang="en-SK" sz="1500" dirty="0">
              <a:effectLst/>
              <a:latin typeface="+mn-lt"/>
              <a:ea typeface="Calibri" panose="020F0502020204030204" pitchFamily="34" charset="0"/>
            </a:endParaRPr>
          </a:p>
          <a:p>
            <a:endParaRPr lang="en-GB" dirty="0"/>
          </a:p>
        </p:txBody>
      </p:sp>
      <p:sp>
        <p:nvSpPr>
          <p:cNvPr id="4" name="Slide Number Placeholder 3">
            <a:extLst>
              <a:ext uri="{FF2B5EF4-FFF2-40B4-BE49-F238E27FC236}">
                <a16:creationId xmlns:a16="http://schemas.microsoft.com/office/drawing/2014/main" id="{0506648A-5CCB-F78A-0590-656840973C3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SK" smtClean="0"/>
              <a:t>6</a:t>
            </a:fld>
            <a:endParaRPr lang="en-SK"/>
          </a:p>
        </p:txBody>
      </p:sp>
      <p:sp>
        <p:nvSpPr>
          <p:cNvPr id="5" name="Google Shape;187;p42">
            <a:extLst>
              <a:ext uri="{FF2B5EF4-FFF2-40B4-BE49-F238E27FC236}">
                <a16:creationId xmlns:a16="http://schemas.microsoft.com/office/drawing/2014/main" id="{A74F1DFD-5E59-E9A7-47F1-1EB4C65834A3}"/>
              </a:ext>
            </a:extLst>
          </p:cNvPr>
          <p:cNvSpPr txBox="1"/>
          <p:nvPr/>
        </p:nvSpPr>
        <p:spPr>
          <a:xfrm>
            <a:off x="3868172" y="3252275"/>
            <a:ext cx="2428500" cy="1292631"/>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GB" sz="1200" b="1" u="sng" dirty="0">
                <a:solidFill>
                  <a:srgbClr val="434343"/>
                </a:solidFill>
              </a:rPr>
              <a:t>4 </a:t>
            </a:r>
            <a:r>
              <a:rPr lang="en-GB" sz="1200" b="1" u="sng" dirty="0" err="1">
                <a:solidFill>
                  <a:srgbClr val="434343"/>
                </a:solidFill>
              </a:rPr>
              <a:t>kritéria</a:t>
            </a:r>
            <a:r>
              <a:rPr lang="en-GB" sz="1200" b="1" u="sng" dirty="0">
                <a:solidFill>
                  <a:srgbClr val="434343"/>
                </a:solidFill>
              </a:rPr>
              <a:t> </a:t>
            </a:r>
            <a:r>
              <a:rPr lang="en-GB" sz="1200" b="1" u="sng" dirty="0" err="1">
                <a:solidFill>
                  <a:srgbClr val="434343"/>
                </a:solidFill>
              </a:rPr>
              <a:t>rozhodovania</a:t>
            </a:r>
            <a:r>
              <a:rPr lang="en-GB" sz="1200" b="1" u="sng" dirty="0">
                <a:solidFill>
                  <a:srgbClr val="434343"/>
                </a:solidFill>
              </a:rPr>
              <a:t> : </a:t>
            </a:r>
            <a:endParaRPr sz="1200" b="1" u="sng" dirty="0">
              <a:solidFill>
                <a:srgbClr val="434343"/>
              </a:solidFill>
            </a:endParaRPr>
          </a:p>
          <a:p>
            <a:pPr marL="457200" lvl="0" indent="0" algn="l" rtl="0">
              <a:spcBef>
                <a:spcPts val="0"/>
              </a:spcBef>
              <a:spcAft>
                <a:spcPts val="0"/>
              </a:spcAft>
              <a:buNone/>
            </a:pPr>
            <a:endParaRPr sz="1200" b="1" u="sng" dirty="0">
              <a:solidFill>
                <a:srgbClr val="434343"/>
              </a:solidFill>
            </a:endParaRPr>
          </a:p>
          <a:p>
            <a:pPr marL="457200" lvl="0" indent="-304800" algn="l" rtl="0">
              <a:spcBef>
                <a:spcPts val="0"/>
              </a:spcBef>
              <a:spcAft>
                <a:spcPts val="0"/>
              </a:spcAft>
              <a:buClr>
                <a:srgbClr val="434343"/>
              </a:buClr>
              <a:buSzPts val="1200"/>
              <a:buAutoNum type="arabicPeriod"/>
            </a:pPr>
            <a:r>
              <a:rPr lang="en-GB" sz="1200" dirty="0" err="1">
                <a:solidFill>
                  <a:srgbClr val="434343"/>
                </a:solidFill>
              </a:rPr>
              <a:t>Váha</a:t>
            </a:r>
            <a:r>
              <a:rPr lang="en-GB" sz="1200" dirty="0">
                <a:solidFill>
                  <a:srgbClr val="434343"/>
                </a:solidFill>
              </a:rPr>
              <a:t>  </a:t>
            </a:r>
            <a:endParaRPr sz="1200" dirty="0">
              <a:solidFill>
                <a:srgbClr val="434343"/>
              </a:solidFill>
            </a:endParaRPr>
          </a:p>
          <a:p>
            <a:pPr marL="457200" lvl="0" indent="-304800" algn="l" rtl="0">
              <a:spcBef>
                <a:spcPts val="0"/>
              </a:spcBef>
              <a:spcAft>
                <a:spcPts val="0"/>
              </a:spcAft>
              <a:buClr>
                <a:srgbClr val="434343"/>
              </a:buClr>
              <a:buSzPts val="1200"/>
              <a:buAutoNum type="arabicPeriod"/>
            </a:pPr>
            <a:r>
              <a:rPr lang="en-GB" sz="1200" dirty="0" err="1">
                <a:solidFill>
                  <a:srgbClr val="434343"/>
                </a:solidFill>
              </a:rPr>
              <a:t>Kompozícia</a:t>
            </a:r>
            <a:r>
              <a:rPr lang="en-GB" sz="1200" dirty="0">
                <a:solidFill>
                  <a:srgbClr val="434343"/>
                </a:solidFill>
              </a:rPr>
              <a:t> </a:t>
            </a:r>
            <a:endParaRPr sz="1200" dirty="0">
              <a:solidFill>
                <a:srgbClr val="434343"/>
              </a:solidFill>
            </a:endParaRPr>
          </a:p>
          <a:p>
            <a:pPr marL="457200" lvl="0" indent="-304800" algn="l" rtl="0">
              <a:spcBef>
                <a:spcPts val="0"/>
              </a:spcBef>
              <a:spcAft>
                <a:spcPts val="0"/>
              </a:spcAft>
              <a:buClr>
                <a:srgbClr val="434343"/>
              </a:buClr>
              <a:buSzPts val="1200"/>
              <a:buAutoNum type="arabicPeriod"/>
            </a:pPr>
            <a:r>
              <a:rPr lang="sk-SK" sz="1200" dirty="0">
                <a:solidFill>
                  <a:srgbClr val="434343"/>
                </a:solidFill>
              </a:rPr>
              <a:t>Rovnováha</a:t>
            </a:r>
            <a:endParaRPr sz="1200" dirty="0">
              <a:solidFill>
                <a:srgbClr val="434343"/>
              </a:solidFill>
            </a:endParaRPr>
          </a:p>
          <a:p>
            <a:pPr marL="457200" lvl="0" indent="-304800" algn="l" rtl="0">
              <a:spcBef>
                <a:spcPts val="0"/>
              </a:spcBef>
              <a:spcAft>
                <a:spcPts val="0"/>
              </a:spcAft>
              <a:buClr>
                <a:srgbClr val="434343"/>
              </a:buClr>
              <a:buSzPts val="1200"/>
              <a:buAutoNum type="arabicPeriod"/>
            </a:pPr>
            <a:r>
              <a:rPr lang="en-GB" sz="1200" dirty="0" err="1">
                <a:solidFill>
                  <a:srgbClr val="434343"/>
                </a:solidFill>
              </a:rPr>
              <a:t>Kontakt</a:t>
            </a:r>
            <a:r>
              <a:rPr lang="en-GB" sz="1200" dirty="0">
                <a:solidFill>
                  <a:srgbClr val="434343"/>
                </a:solidFill>
              </a:rPr>
              <a:t> s </a:t>
            </a:r>
            <a:r>
              <a:rPr lang="en-GB" sz="1200" dirty="0" err="1">
                <a:solidFill>
                  <a:srgbClr val="434343"/>
                </a:solidFill>
              </a:rPr>
              <a:t>koňom</a:t>
            </a:r>
            <a:endParaRPr sz="1200" dirty="0"/>
          </a:p>
        </p:txBody>
      </p:sp>
    </p:spTree>
    <p:extLst>
      <p:ext uri="{BB962C8B-B14F-4D97-AF65-F5344CB8AC3E}">
        <p14:creationId xmlns:p14="http://schemas.microsoft.com/office/powerpoint/2010/main" val="116960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1FB83-C8C8-8894-A40B-0F9F92262967}"/>
              </a:ext>
            </a:extLst>
          </p:cNvPr>
          <p:cNvSpPr>
            <a:spLocks noGrp="1"/>
          </p:cNvSpPr>
          <p:nvPr>
            <p:ph type="title"/>
          </p:nvPr>
        </p:nvSpPr>
        <p:spPr/>
        <p:txBody>
          <a:bodyPr>
            <a:normAutofit fontScale="90000"/>
          </a:bodyPr>
          <a:lstStyle/>
          <a:p>
            <a:r>
              <a:rPr lang="en-GB" dirty="0" err="1">
                <a:latin typeface="+mj-lt"/>
              </a:rPr>
              <a:t>CoH</a:t>
            </a:r>
            <a:r>
              <a:rPr lang="en-GB" dirty="0">
                <a:latin typeface="+mj-lt"/>
              </a:rPr>
              <a:t> - </a:t>
            </a:r>
            <a:r>
              <a:rPr lang="en-GB" sz="2800" dirty="0" err="1"/>
              <a:t>Zohľadnenie</a:t>
            </a:r>
            <a:r>
              <a:rPr lang="en-GB" sz="2800" dirty="0"/>
              <a:t> </a:t>
            </a:r>
            <a:r>
              <a:rPr lang="en-GB" sz="2800" dirty="0" err="1"/>
              <a:t>koňa</a:t>
            </a:r>
            <a:r>
              <a:rPr lang="en-GB" sz="2800" dirty="0"/>
              <a:t>, </a:t>
            </a:r>
            <a:r>
              <a:rPr lang="en-GB" sz="2800" dirty="0" err="1"/>
              <a:t>Harmónia</a:t>
            </a:r>
            <a:r>
              <a:rPr lang="en-GB" sz="2800" dirty="0"/>
              <a:t> s </a:t>
            </a:r>
            <a:r>
              <a:rPr lang="en-GB" sz="2800" dirty="0" err="1"/>
              <a:t>koňom</a:t>
            </a:r>
            <a:endParaRPr lang="en-GB" sz="2400" dirty="0">
              <a:solidFill>
                <a:schemeClr val="tx1"/>
              </a:solidFill>
              <a:latin typeface="+mj-lt"/>
            </a:endParaRPr>
          </a:p>
        </p:txBody>
      </p:sp>
      <p:sp>
        <p:nvSpPr>
          <p:cNvPr id="3" name="Text Placeholder 2">
            <a:extLst>
              <a:ext uri="{FF2B5EF4-FFF2-40B4-BE49-F238E27FC236}">
                <a16:creationId xmlns:a16="http://schemas.microsoft.com/office/drawing/2014/main" id="{BC76FAA8-88A8-4970-251D-3CC3C28F6BE3}"/>
              </a:ext>
            </a:extLst>
          </p:cNvPr>
          <p:cNvSpPr>
            <a:spLocks noGrp="1"/>
          </p:cNvSpPr>
          <p:nvPr>
            <p:ph type="body" idx="1"/>
          </p:nvPr>
        </p:nvSpPr>
        <p:spPr/>
        <p:txBody>
          <a:bodyPr/>
          <a:lstStyle/>
          <a:p>
            <a:r>
              <a:rPr lang="en-GB" sz="1800" dirty="0" err="1">
                <a:solidFill>
                  <a:schemeClr val="tx1"/>
                </a:solidFill>
                <a:effectLst/>
                <a:latin typeface="+mn-lt"/>
              </a:rPr>
              <a:t>CoH</a:t>
            </a:r>
            <a:r>
              <a:rPr lang="en-GB" sz="1800" dirty="0">
                <a:solidFill>
                  <a:schemeClr val="tx1"/>
                </a:solidFill>
                <a:effectLst/>
                <a:latin typeface="+mn-lt"/>
              </a:rPr>
              <a:t> </a:t>
            </a:r>
            <a:r>
              <a:rPr lang="en-GB" dirty="0">
                <a:solidFill>
                  <a:schemeClr val="tx1"/>
                </a:solidFill>
                <a:latin typeface="+mn-lt"/>
              </a:rPr>
              <a:t>je </a:t>
            </a:r>
            <a:r>
              <a:rPr lang="en-GB" dirty="0" err="1">
                <a:solidFill>
                  <a:schemeClr val="tx1"/>
                </a:solidFill>
                <a:latin typeface="+mn-lt"/>
              </a:rPr>
              <a:t>momentálne</a:t>
            </a:r>
            <a:r>
              <a:rPr lang="en-GB" dirty="0">
                <a:solidFill>
                  <a:schemeClr val="tx1"/>
                </a:solidFill>
                <a:latin typeface="+mn-lt"/>
              </a:rPr>
              <a:t> </a:t>
            </a:r>
            <a:r>
              <a:rPr lang="en-GB" dirty="0" err="1">
                <a:solidFill>
                  <a:schemeClr val="tx1"/>
                </a:solidFill>
                <a:latin typeface="+mn-lt"/>
              </a:rPr>
              <a:t>iba</a:t>
            </a:r>
            <a:r>
              <a:rPr lang="en-GB" dirty="0">
                <a:solidFill>
                  <a:schemeClr val="tx1"/>
                </a:solidFill>
                <a:latin typeface="+mn-lt"/>
              </a:rPr>
              <a:t> </a:t>
            </a:r>
            <a:r>
              <a:rPr lang="en-GB" dirty="0" err="1">
                <a:solidFill>
                  <a:schemeClr val="tx1"/>
                </a:solidFill>
                <a:latin typeface="+mn-lt"/>
              </a:rPr>
              <a:t>vo</a:t>
            </a:r>
            <a:r>
              <a:rPr lang="en-GB" dirty="0">
                <a:solidFill>
                  <a:schemeClr val="tx1"/>
                </a:solidFill>
                <a:latin typeface="+mn-lt"/>
              </a:rPr>
              <a:t> </a:t>
            </a:r>
            <a:r>
              <a:rPr lang="en-GB" dirty="0" err="1">
                <a:solidFill>
                  <a:schemeClr val="tx1"/>
                </a:solidFill>
                <a:latin typeface="+mn-lt"/>
              </a:rPr>
              <a:t>voľnej</a:t>
            </a:r>
            <a:r>
              <a:rPr lang="en-GB" dirty="0">
                <a:solidFill>
                  <a:schemeClr val="tx1"/>
                </a:solidFill>
                <a:latin typeface="+mn-lt"/>
              </a:rPr>
              <a:t> </a:t>
            </a:r>
            <a:r>
              <a:rPr lang="en-GB" dirty="0" err="1">
                <a:solidFill>
                  <a:schemeClr val="tx1"/>
                </a:solidFill>
                <a:latin typeface="+mn-lt"/>
              </a:rPr>
              <a:t>zostave</a:t>
            </a:r>
            <a:endParaRPr lang="en-GB" dirty="0">
              <a:solidFill>
                <a:schemeClr val="tx1"/>
              </a:solidFill>
              <a:latin typeface="+mn-lt"/>
            </a:endParaRPr>
          </a:p>
          <a:p>
            <a:endParaRPr lang="en-GB" dirty="0">
              <a:solidFill>
                <a:schemeClr val="tx1"/>
              </a:solidFill>
              <a:latin typeface="+mn-lt"/>
            </a:endParaRPr>
          </a:p>
          <a:p>
            <a:r>
              <a:rPr lang="en-GB" sz="1800" dirty="0" err="1">
                <a:solidFill>
                  <a:schemeClr val="tx1"/>
                </a:solidFill>
                <a:effectLst/>
                <a:latin typeface="+mn-lt"/>
              </a:rPr>
              <a:t>CoH</a:t>
            </a:r>
            <a:r>
              <a:rPr lang="en-GB" sz="1800" dirty="0">
                <a:solidFill>
                  <a:schemeClr val="tx1"/>
                </a:solidFill>
                <a:effectLst/>
                <a:latin typeface="+mn-lt"/>
              </a:rPr>
              <a:t> </a:t>
            </a:r>
            <a:r>
              <a:rPr lang="en-GB" sz="1800" dirty="0" err="1">
                <a:solidFill>
                  <a:schemeClr val="tx1"/>
                </a:solidFill>
                <a:effectLst/>
                <a:latin typeface="+mn-lt"/>
              </a:rPr>
              <a:t>bude</a:t>
            </a:r>
            <a:r>
              <a:rPr lang="en-GB" sz="1800" dirty="0">
                <a:solidFill>
                  <a:schemeClr val="tx1"/>
                </a:solidFill>
                <a:effectLst/>
                <a:latin typeface="+mn-lt"/>
              </a:rPr>
              <a:t> </a:t>
            </a:r>
            <a:r>
              <a:rPr lang="en-GB" sz="1800" dirty="0" err="1">
                <a:solidFill>
                  <a:schemeClr val="tx1"/>
                </a:solidFill>
                <a:effectLst/>
                <a:latin typeface="+mn-lt"/>
              </a:rPr>
              <a:t>zahrnuté</a:t>
            </a:r>
            <a:r>
              <a:rPr lang="en-GB" sz="1800" dirty="0">
                <a:solidFill>
                  <a:schemeClr val="tx1"/>
                </a:solidFill>
                <a:effectLst/>
                <a:latin typeface="+mn-lt"/>
              </a:rPr>
              <a:t> do </a:t>
            </a:r>
            <a:r>
              <a:rPr lang="en-GB" sz="1800" dirty="0" err="1">
                <a:solidFill>
                  <a:schemeClr val="tx1"/>
                </a:solidFill>
                <a:effectLst/>
                <a:latin typeface="+mn-lt"/>
              </a:rPr>
              <a:t>umeleckého</a:t>
            </a:r>
            <a:r>
              <a:rPr lang="en-GB" sz="1800" dirty="0">
                <a:solidFill>
                  <a:schemeClr val="tx1"/>
                </a:solidFill>
                <a:effectLst/>
                <a:latin typeface="+mn-lt"/>
              </a:rPr>
              <a:t> </a:t>
            </a:r>
            <a:r>
              <a:rPr lang="en-GB" sz="1800" dirty="0" err="1">
                <a:solidFill>
                  <a:schemeClr val="tx1"/>
                </a:solidFill>
                <a:effectLst/>
                <a:latin typeface="+mn-lt"/>
              </a:rPr>
              <a:t>dojmu</a:t>
            </a:r>
            <a:r>
              <a:rPr lang="en-GB" sz="1800" dirty="0">
                <a:solidFill>
                  <a:schemeClr val="tx1"/>
                </a:solidFill>
                <a:effectLst/>
                <a:latin typeface="+mn-lt"/>
              </a:rPr>
              <a:t> </a:t>
            </a:r>
            <a:r>
              <a:rPr lang="en-GB" sz="1800" dirty="0" err="1">
                <a:solidFill>
                  <a:schemeClr val="tx1"/>
                </a:solidFill>
                <a:effectLst/>
                <a:latin typeface="+mn-lt"/>
              </a:rPr>
              <a:t>Technickej</a:t>
            </a:r>
            <a:r>
              <a:rPr lang="en-GB" sz="1800" dirty="0">
                <a:solidFill>
                  <a:schemeClr val="tx1"/>
                </a:solidFill>
                <a:effectLst/>
                <a:latin typeface="+mn-lt"/>
              </a:rPr>
              <a:t> </a:t>
            </a:r>
            <a:r>
              <a:rPr lang="en-GB" sz="1800" dirty="0" err="1">
                <a:solidFill>
                  <a:schemeClr val="tx1"/>
                </a:solidFill>
                <a:effectLst/>
                <a:latin typeface="+mn-lt"/>
              </a:rPr>
              <a:t>zostavy</a:t>
            </a:r>
            <a:r>
              <a:rPr lang="en-GB" sz="1800" dirty="0">
                <a:solidFill>
                  <a:schemeClr val="tx1"/>
                </a:solidFill>
                <a:effectLst/>
                <a:latin typeface="+mn-lt"/>
              </a:rPr>
              <a:t> v 2025</a:t>
            </a:r>
          </a:p>
          <a:p>
            <a:endParaRPr lang="en-GB" dirty="0">
              <a:solidFill>
                <a:schemeClr val="tx1"/>
              </a:solidFill>
              <a:latin typeface="+mn-lt"/>
            </a:endParaRPr>
          </a:p>
          <a:p>
            <a:endParaRPr lang="en-GB" dirty="0"/>
          </a:p>
        </p:txBody>
      </p:sp>
      <p:sp>
        <p:nvSpPr>
          <p:cNvPr id="4" name="Slide Number Placeholder 3">
            <a:extLst>
              <a:ext uri="{FF2B5EF4-FFF2-40B4-BE49-F238E27FC236}">
                <a16:creationId xmlns:a16="http://schemas.microsoft.com/office/drawing/2014/main" id="{0506648A-5CCB-F78A-0590-656840973C3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SK" smtClean="0"/>
              <a:t>7</a:t>
            </a:fld>
            <a:endParaRPr lang="en-SK"/>
          </a:p>
        </p:txBody>
      </p:sp>
    </p:spTree>
    <p:extLst>
      <p:ext uri="{BB962C8B-B14F-4D97-AF65-F5344CB8AC3E}">
        <p14:creationId xmlns:p14="http://schemas.microsoft.com/office/powerpoint/2010/main" val="3463180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3"/>
          <p:cNvSpPr txBox="1">
            <a:spLocks noGrp="1"/>
          </p:cNvSpPr>
          <p:nvPr>
            <p:ph type="title"/>
          </p:nvPr>
        </p:nvSpPr>
        <p:spPr>
          <a:xfrm>
            <a:off x="311700" y="1075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err="1">
                <a:latin typeface="+mj-lt"/>
              </a:rPr>
              <a:t>CoH</a:t>
            </a:r>
            <a:r>
              <a:rPr lang="en-GB" dirty="0">
                <a:latin typeface="+mj-lt"/>
              </a:rPr>
              <a:t> - </a:t>
            </a:r>
            <a:r>
              <a:rPr lang="en-GB" sz="2800" dirty="0" err="1"/>
              <a:t>Zohľadnenie</a:t>
            </a:r>
            <a:r>
              <a:rPr lang="en-GB" sz="2800" dirty="0"/>
              <a:t> </a:t>
            </a:r>
            <a:r>
              <a:rPr lang="en-GB" sz="2800" dirty="0" err="1"/>
              <a:t>koňa</a:t>
            </a:r>
            <a:r>
              <a:rPr lang="en-GB" sz="2800" dirty="0"/>
              <a:t>, </a:t>
            </a:r>
            <a:r>
              <a:rPr lang="en-GB" sz="2800" dirty="0" err="1"/>
              <a:t>Harmónia</a:t>
            </a:r>
            <a:r>
              <a:rPr lang="en-GB" sz="2800" dirty="0"/>
              <a:t> s </a:t>
            </a:r>
            <a:r>
              <a:rPr lang="en-GB" sz="2800" dirty="0" err="1"/>
              <a:t>koňom</a:t>
            </a:r>
            <a:endParaRPr sz="2700" dirty="0"/>
          </a:p>
        </p:txBody>
      </p:sp>
      <p:sp>
        <p:nvSpPr>
          <p:cNvPr id="197" name="Google Shape;197;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8</a:t>
            </a:fld>
            <a:endParaRPr/>
          </a:p>
        </p:txBody>
      </p:sp>
      <p:sp>
        <p:nvSpPr>
          <p:cNvPr id="198" name="Google Shape;198;p43"/>
          <p:cNvSpPr txBox="1"/>
          <p:nvPr/>
        </p:nvSpPr>
        <p:spPr>
          <a:xfrm>
            <a:off x="189600" y="747900"/>
            <a:ext cx="8578500" cy="115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sk-SK" sz="1800" b="1" dirty="0">
                <a:solidFill>
                  <a:schemeClr val="dk1"/>
                </a:solidFill>
              </a:rPr>
              <a:t>Metodológia na základe pozorovania</a:t>
            </a:r>
            <a:endParaRPr sz="1800" b="1" dirty="0">
              <a:solidFill>
                <a:schemeClr val="dk1"/>
              </a:solidFill>
            </a:endParaRPr>
          </a:p>
          <a:p>
            <a:pPr marL="0" lvl="0" indent="0" algn="l" rtl="0">
              <a:spcBef>
                <a:spcPts val="0"/>
              </a:spcBef>
              <a:spcAft>
                <a:spcPts val="0"/>
              </a:spcAft>
              <a:buNone/>
            </a:pPr>
            <a:endParaRPr sz="800" b="1" dirty="0">
              <a:solidFill>
                <a:schemeClr val="dk1"/>
              </a:solidFill>
            </a:endParaRPr>
          </a:p>
          <a:p>
            <a:pPr marL="0" lvl="0" indent="0" algn="l" rtl="0">
              <a:lnSpc>
                <a:spcPct val="115000"/>
              </a:lnSpc>
              <a:spcBef>
                <a:spcPts val="0"/>
              </a:spcBef>
              <a:spcAft>
                <a:spcPts val="0"/>
              </a:spcAft>
              <a:buNone/>
            </a:pPr>
            <a:r>
              <a:rPr lang="en-GB" sz="1200" b="1" dirty="0">
                <a:solidFill>
                  <a:srgbClr val="4B0A57"/>
                </a:solidFill>
                <a:highlight>
                  <a:srgbClr val="FFFFFF"/>
                </a:highlight>
              </a:rPr>
              <a:t>Boxes Up to 2 / Up to 4 / Up to 6:</a:t>
            </a:r>
            <a:endParaRPr sz="1200" b="1" dirty="0">
              <a:solidFill>
                <a:srgbClr val="4B0A57"/>
              </a:solidFill>
              <a:highlight>
                <a:srgbClr val="FFFFFF"/>
              </a:highlight>
            </a:endParaRPr>
          </a:p>
          <a:p>
            <a:pPr marL="0" lvl="0" indent="0" algn="l" rtl="0">
              <a:lnSpc>
                <a:spcPct val="115000"/>
              </a:lnSpc>
              <a:spcBef>
                <a:spcPts val="0"/>
              </a:spcBef>
              <a:spcAft>
                <a:spcPts val="0"/>
              </a:spcAft>
              <a:buNone/>
            </a:pPr>
            <a:r>
              <a:rPr lang="en-GB" sz="1200" b="1" dirty="0">
                <a:solidFill>
                  <a:schemeClr val="dk1"/>
                </a:solidFill>
                <a:highlight>
                  <a:srgbClr val="FFFFFF"/>
                </a:highlight>
              </a:rPr>
              <a:t>From 0 to Up to 6 : </a:t>
            </a:r>
            <a:r>
              <a:rPr lang="en-GB" sz="1200" b="1" dirty="0" err="1">
                <a:solidFill>
                  <a:schemeClr val="dk1"/>
                </a:solidFill>
                <a:highlight>
                  <a:srgbClr val="FFFFFF"/>
                </a:highlight>
              </a:rPr>
              <a:t>všetky</a:t>
            </a:r>
            <a:r>
              <a:rPr lang="en-GB" sz="1200" b="1" dirty="0">
                <a:solidFill>
                  <a:schemeClr val="dk1"/>
                </a:solidFill>
                <a:highlight>
                  <a:srgbClr val="FFFFFF"/>
                </a:highlight>
              </a:rPr>
              <a:t> 4 </a:t>
            </a:r>
            <a:r>
              <a:rPr lang="en-GB" sz="1200" b="1" dirty="0" err="1">
                <a:solidFill>
                  <a:schemeClr val="dk1"/>
                </a:solidFill>
                <a:highlight>
                  <a:srgbClr val="FFFFFF"/>
                </a:highlight>
              </a:rPr>
              <a:t>kritéria</a:t>
            </a:r>
            <a:r>
              <a:rPr lang="en-GB" sz="1200" b="1" dirty="0">
                <a:solidFill>
                  <a:schemeClr val="dk1"/>
                </a:solidFill>
                <a:highlight>
                  <a:srgbClr val="FFFFFF"/>
                </a:highlight>
              </a:rPr>
              <a:t> </a:t>
            </a:r>
            <a:r>
              <a:rPr lang="en-GB" sz="1200" b="1" dirty="0" err="1">
                <a:solidFill>
                  <a:schemeClr val="dk1"/>
                </a:solidFill>
                <a:highlight>
                  <a:srgbClr val="FFFFFF"/>
                </a:highlight>
              </a:rPr>
              <a:t>sú</a:t>
            </a:r>
            <a:r>
              <a:rPr lang="en-GB" sz="1200" b="1" dirty="0">
                <a:solidFill>
                  <a:schemeClr val="dk1"/>
                </a:solidFill>
                <a:highlight>
                  <a:srgbClr val="FFFFFF"/>
                </a:highlight>
              </a:rPr>
              <a:t> </a:t>
            </a:r>
            <a:r>
              <a:rPr lang="en-GB" sz="1200" b="1" dirty="0" err="1">
                <a:solidFill>
                  <a:schemeClr val="dk1"/>
                </a:solidFill>
                <a:highlight>
                  <a:srgbClr val="FFFFFF"/>
                </a:highlight>
              </a:rPr>
              <a:t>zasiahnuté</a:t>
            </a:r>
            <a:r>
              <a:rPr lang="en-GB" sz="1200" b="1" dirty="0">
                <a:solidFill>
                  <a:schemeClr val="dk1"/>
                </a:solidFill>
                <a:highlight>
                  <a:srgbClr val="FFFFFF"/>
                </a:highlight>
              </a:rPr>
              <a:t> </a:t>
            </a:r>
            <a:r>
              <a:rPr lang="en-GB" sz="1200" dirty="0">
                <a:solidFill>
                  <a:schemeClr val="dk1"/>
                </a:solidFill>
                <a:highlight>
                  <a:srgbClr val="FFFFFF"/>
                </a:highlight>
              </a:rPr>
              <a:t>(</a:t>
            </a:r>
            <a:r>
              <a:rPr lang="en-GB" sz="1200" dirty="0" err="1">
                <a:solidFill>
                  <a:schemeClr val="dk1"/>
                </a:solidFill>
                <a:highlight>
                  <a:srgbClr val="FFFFFF"/>
                </a:highlight>
              </a:rPr>
              <a:t>Rovnováha</a:t>
            </a:r>
            <a:r>
              <a:rPr lang="en-GB" sz="1200" dirty="0">
                <a:solidFill>
                  <a:schemeClr val="dk1"/>
                </a:solidFill>
                <a:highlight>
                  <a:srgbClr val="FFFFFF"/>
                </a:highlight>
              </a:rPr>
              <a:t> a </a:t>
            </a:r>
            <a:r>
              <a:rPr lang="en-GB" sz="1200" dirty="0" err="1">
                <a:solidFill>
                  <a:schemeClr val="dk1"/>
                </a:solidFill>
                <a:highlight>
                  <a:srgbClr val="FFFFFF"/>
                </a:highlight>
              </a:rPr>
              <a:t>kontakt</a:t>
            </a:r>
            <a:r>
              <a:rPr lang="en-GB" sz="1200" dirty="0">
                <a:solidFill>
                  <a:schemeClr val="dk1"/>
                </a:solidFill>
                <a:highlight>
                  <a:srgbClr val="FFFFFF"/>
                </a:highlight>
              </a:rPr>
              <a:t>) + (</a:t>
            </a:r>
            <a:r>
              <a:rPr lang="en-GB" sz="1200" dirty="0" err="1">
                <a:solidFill>
                  <a:schemeClr val="dk1"/>
                </a:solidFill>
                <a:highlight>
                  <a:srgbClr val="FFFFFF"/>
                </a:highlight>
              </a:rPr>
              <a:t>Váha</a:t>
            </a:r>
            <a:r>
              <a:rPr lang="en-GB" sz="1200" dirty="0">
                <a:solidFill>
                  <a:schemeClr val="dk1"/>
                </a:solidFill>
                <a:highlight>
                  <a:srgbClr val="FFFFFF"/>
                </a:highlight>
              </a:rPr>
              <a:t>  a </a:t>
            </a:r>
            <a:r>
              <a:rPr lang="en-GB" sz="1200" dirty="0" err="1">
                <a:solidFill>
                  <a:schemeClr val="dk1"/>
                </a:solidFill>
                <a:highlight>
                  <a:srgbClr val="FFFFFF"/>
                </a:highlight>
              </a:rPr>
              <a:t>kompozícia</a:t>
            </a:r>
            <a:r>
              <a:rPr lang="en-GB" sz="1200" dirty="0">
                <a:solidFill>
                  <a:schemeClr val="dk1"/>
                </a:solidFill>
                <a:highlight>
                  <a:srgbClr val="FFFFFF"/>
                </a:highlight>
              </a:rPr>
              <a:t>)</a:t>
            </a:r>
            <a:endParaRPr sz="1200" dirty="0">
              <a:solidFill>
                <a:schemeClr val="dk1"/>
              </a:solidFill>
              <a:highlight>
                <a:srgbClr val="FFFFFF"/>
              </a:highlight>
            </a:endParaRPr>
          </a:p>
          <a:p>
            <a:pPr marL="914400" lvl="0" indent="457200" algn="l" rtl="0">
              <a:lnSpc>
                <a:spcPct val="115000"/>
              </a:lnSpc>
              <a:spcBef>
                <a:spcPts val="0"/>
              </a:spcBef>
              <a:spcAft>
                <a:spcPts val="0"/>
              </a:spcAft>
              <a:buNone/>
            </a:pPr>
            <a:r>
              <a:rPr lang="en-GB" sz="1200" dirty="0">
                <a:solidFill>
                  <a:schemeClr val="dk1"/>
                </a:solidFill>
                <a:highlight>
                  <a:srgbClr val="FFFFFF"/>
                </a:highlight>
              </a:rPr>
              <a:t>&lt; </a:t>
            </a:r>
            <a:r>
              <a:rPr lang="en-GB" sz="1200" dirty="0" err="1">
                <a:solidFill>
                  <a:schemeClr val="dk1"/>
                </a:solidFill>
                <a:highlight>
                  <a:srgbClr val="FFFFFF"/>
                </a:highlight>
              </a:rPr>
              <a:t>rozhodnutie</a:t>
            </a:r>
            <a:r>
              <a:rPr lang="en-GB" sz="1200" dirty="0">
                <a:solidFill>
                  <a:schemeClr val="dk1"/>
                </a:solidFill>
                <a:highlight>
                  <a:srgbClr val="FFFFFF"/>
                </a:highlight>
              </a:rPr>
              <a:t> </a:t>
            </a:r>
            <a:r>
              <a:rPr lang="en-GB" sz="1200" dirty="0" err="1">
                <a:solidFill>
                  <a:schemeClr val="dk1"/>
                </a:solidFill>
                <a:highlight>
                  <a:srgbClr val="FFFFFF"/>
                </a:highlight>
              </a:rPr>
              <a:t>medzi</a:t>
            </a:r>
            <a:r>
              <a:rPr lang="en-GB" sz="1200" dirty="0">
                <a:solidFill>
                  <a:schemeClr val="dk1"/>
                </a:solidFill>
                <a:highlight>
                  <a:srgbClr val="FFFFFF"/>
                </a:highlight>
              </a:rPr>
              <a:t> 0-6 je </a:t>
            </a:r>
            <a:r>
              <a:rPr lang="en-GB" sz="1200" dirty="0" err="1">
                <a:solidFill>
                  <a:schemeClr val="dk1"/>
                </a:solidFill>
                <a:highlight>
                  <a:srgbClr val="FFFFFF"/>
                </a:highlight>
              </a:rPr>
              <a:t>potrebné</a:t>
            </a:r>
            <a:r>
              <a:rPr lang="en-GB" sz="1200" dirty="0">
                <a:solidFill>
                  <a:schemeClr val="dk1"/>
                </a:solidFill>
                <a:highlight>
                  <a:srgbClr val="FFFFFF"/>
                </a:highlight>
              </a:rPr>
              <a:t> </a:t>
            </a:r>
            <a:r>
              <a:rPr lang="en-GB" sz="1200" dirty="0" err="1">
                <a:solidFill>
                  <a:schemeClr val="dk1"/>
                </a:solidFill>
                <a:highlight>
                  <a:srgbClr val="FFFFFF"/>
                </a:highlight>
              </a:rPr>
              <a:t>spraviť</a:t>
            </a:r>
            <a:r>
              <a:rPr lang="en-GB" sz="1200" dirty="0">
                <a:solidFill>
                  <a:schemeClr val="dk1"/>
                </a:solidFill>
                <a:highlight>
                  <a:srgbClr val="FFFFFF"/>
                </a:highlight>
              </a:rPr>
              <a:t> </a:t>
            </a:r>
            <a:r>
              <a:rPr lang="en-GB" sz="1200" dirty="0" err="1">
                <a:solidFill>
                  <a:schemeClr val="dk1"/>
                </a:solidFill>
                <a:highlight>
                  <a:srgbClr val="FFFFFF"/>
                </a:highlight>
              </a:rPr>
              <a:t>na</a:t>
            </a:r>
            <a:r>
              <a:rPr lang="en-GB" sz="1200" dirty="0">
                <a:solidFill>
                  <a:schemeClr val="dk1"/>
                </a:solidFill>
                <a:highlight>
                  <a:srgbClr val="FFFFFF"/>
                </a:highlight>
              </a:rPr>
              <a:t> </a:t>
            </a:r>
            <a:r>
              <a:rPr lang="en-GB" sz="1200" dirty="0" err="1">
                <a:solidFill>
                  <a:schemeClr val="dk1"/>
                </a:solidFill>
                <a:highlight>
                  <a:srgbClr val="FFFFFF"/>
                </a:highlight>
              </a:rPr>
              <a:t>základe</a:t>
            </a:r>
            <a:r>
              <a:rPr lang="en-GB" sz="1200" dirty="0">
                <a:solidFill>
                  <a:schemeClr val="dk1"/>
                </a:solidFill>
                <a:highlight>
                  <a:srgbClr val="FFFFFF"/>
                </a:highlight>
              </a:rPr>
              <a:t> </a:t>
            </a:r>
            <a:r>
              <a:rPr lang="en-GB" sz="1200" dirty="0" err="1">
                <a:solidFill>
                  <a:schemeClr val="dk1"/>
                </a:solidFill>
                <a:highlight>
                  <a:srgbClr val="FFFFFF"/>
                </a:highlight>
              </a:rPr>
              <a:t>vážnosti</a:t>
            </a:r>
            <a:r>
              <a:rPr lang="en-GB" sz="1200" dirty="0">
                <a:solidFill>
                  <a:schemeClr val="dk1"/>
                </a:solidFill>
                <a:highlight>
                  <a:srgbClr val="FFFFFF"/>
                </a:highlight>
              </a:rPr>
              <a:t> </a:t>
            </a:r>
            <a:r>
              <a:rPr lang="en-GB" sz="1200" dirty="0" err="1">
                <a:solidFill>
                  <a:schemeClr val="dk1"/>
                </a:solidFill>
                <a:highlight>
                  <a:srgbClr val="FFFFFF"/>
                </a:highlight>
              </a:rPr>
              <a:t>akou</a:t>
            </a:r>
            <a:r>
              <a:rPr lang="en-GB" sz="1200" dirty="0">
                <a:solidFill>
                  <a:schemeClr val="dk1"/>
                </a:solidFill>
                <a:highlight>
                  <a:srgbClr val="FFFFFF"/>
                </a:highlight>
              </a:rPr>
              <a:t> je </a:t>
            </a:r>
            <a:r>
              <a:rPr lang="en-GB" sz="1200" dirty="0" err="1">
                <a:solidFill>
                  <a:schemeClr val="dk1"/>
                </a:solidFill>
                <a:highlight>
                  <a:srgbClr val="FFFFFF"/>
                </a:highlight>
              </a:rPr>
              <a:t>kritérium</a:t>
            </a:r>
            <a:r>
              <a:rPr lang="en-GB" sz="1200" dirty="0">
                <a:solidFill>
                  <a:schemeClr val="dk1"/>
                </a:solidFill>
                <a:highlight>
                  <a:srgbClr val="FFFFFF"/>
                </a:highlight>
              </a:rPr>
              <a:t> </a:t>
            </a:r>
            <a:r>
              <a:rPr lang="en-GB" sz="1200" dirty="0" err="1">
                <a:solidFill>
                  <a:schemeClr val="dk1"/>
                </a:solidFill>
                <a:highlight>
                  <a:srgbClr val="FFFFFF"/>
                </a:highlight>
              </a:rPr>
              <a:t>zasiahnuté</a:t>
            </a:r>
            <a:endParaRPr sz="1200" b="1" dirty="0">
              <a:solidFill>
                <a:srgbClr val="38761D"/>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highlight>
                <a:srgbClr val="FFFFFF"/>
              </a:highlight>
            </a:endParaRPr>
          </a:p>
          <a:p>
            <a:pPr marL="0" lvl="0" indent="0" algn="l" rtl="0">
              <a:spcBef>
                <a:spcPts val="0"/>
              </a:spcBef>
              <a:spcAft>
                <a:spcPts val="0"/>
              </a:spcAft>
              <a:buNone/>
            </a:pPr>
            <a:endParaRPr sz="1200" dirty="0">
              <a:solidFill>
                <a:schemeClr val="dk1"/>
              </a:solidFill>
              <a:highlight>
                <a:srgbClr val="FFFFFF"/>
              </a:highlight>
            </a:endParaRPr>
          </a:p>
        </p:txBody>
      </p:sp>
      <p:pic>
        <p:nvPicPr>
          <p:cNvPr id="199" name="Google Shape;199;p43"/>
          <p:cNvPicPr preferRelativeResize="0"/>
          <p:nvPr/>
        </p:nvPicPr>
        <p:blipFill>
          <a:blip r:embed="rId3">
            <a:alphaModFix/>
          </a:blip>
          <a:stretch>
            <a:fillRect/>
          </a:stretch>
        </p:blipFill>
        <p:spPr>
          <a:xfrm>
            <a:off x="6850851" y="641600"/>
            <a:ext cx="938749" cy="637501"/>
          </a:xfrm>
          <a:prstGeom prst="rect">
            <a:avLst/>
          </a:prstGeom>
          <a:noFill/>
          <a:ln>
            <a:noFill/>
          </a:ln>
        </p:spPr>
      </p:pic>
      <p:sp>
        <p:nvSpPr>
          <p:cNvPr id="200" name="Google Shape;200;p43"/>
          <p:cNvSpPr txBox="1"/>
          <p:nvPr/>
        </p:nvSpPr>
        <p:spPr>
          <a:xfrm>
            <a:off x="189600" y="1905900"/>
            <a:ext cx="8578500" cy="792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200" b="1" dirty="0">
                <a:solidFill>
                  <a:srgbClr val="4B0A57"/>
                </a:solidFill>
                <a:highlight>
                  <a:schemeClr val="lt1"/>
                </a:highlight>
              </a:rPr>
              <a:t>Box Up to 8:</a:t>
            </a:r>
            <a:endParaRPr sz="1200" b="1" dirty="0">
              <a:solidFill>
                <a:srgbClr val="4B0A57"/>
              </a:solidFill>
              <a:highlight>
                <a:schemeClr val="lt1"/>
              </a:highlight>
            </a:endParaRPr>
          </a:p>
          <a:p>
            <a:pPr lvl="0">
              <a:lnSpc>
                <a:spcPct val="115000"/>
              </a:lnSpc>
            </a:pPr>
            <a:r>
              <a:rPr lang="en-GB" sz="1200" b="1" dirty="0">
                <a:solidFill>
                  <a:schemeClr val="dk1"/>
                </a:solidFill>
                <a:highlight>
                  <a:srgbClr val="FFFFFF"/>
                </a:highlight>
              </a:rPr>
              <a:t>From 6.1 to Up to 8  : </a:t>
            </a:r>
            <a:r>
              <a:rPr lang="en-GB" sz="1200" dirty="0">
                <a:solidFill>
                  <a:schemeClr val="dk1"/>
                </a:solidFill>
                <a:highlight>
                  <a:srgbClr val="FFFFFF"/>
                </a:highlight>
              </a:rPr>
              <a:t>3 </a:t>
            </a:r>
            <a:r>
              <a:rPr lang="en-GB" sz="1200" dirty="0" err="1">
                <a:solidFill>
                  <a:schemeClr val="dk1"/>
                </a:solidFill>
                <a:highlight>
                  <a:srgbClr val="FFFFFF"/>
                </a:highlight>
              </a:rPr>
              <a:t>hlavné</a:t>
            </a:r>
            <a:r>
              <a:rPr lang="en-GB" sz="1200" dirty="0">
                <a:solidFill>
                  <a:schemeClr val="dk1"/>
                </a:solidFill>
                <a:highlight>
                  <a:srgbClr val="FFFFFF"/>
                </a:highlight>
              </a:rPr>
              <a:t> </a:t>
            </a:r>
            <a:r>
              <a:rPr lang="en-GB" sz="1200" dirty="0" err="1">
                <a:solidFill>
                  <a:schemeClr val="dk1"/>
                </a:solidFill>
                <a:highlight>
                  <a:srgbClr val="FFFFFF"/>
                </a:highlight>
              </a:rPr>
              <a:t>kritéria</a:t>
            </a:r>
            <a:r>
              <a:rPr lang="en-GB" sz="1200" dirty="0">
                <a:solidFill>
                  <a:schemeClr val="dk1"/>
                </a:solidFill>
                <a:highlight>
                  <a:srgbClr val="FFFFFF"/>
                </a:highlight>
              </a:rPr>
              <a:t> </a:t>
            </a:r>
            <a:r>
              <a:rPr lang="en-GB" sz="1200" dirty="0" err="1">
                <a:solidFill>
                  <a:schemeClr val="dk1"/>
                </a:solidFill>
                <a:highlight>
                  <a:srgbClr val="FFFFFF"/>
                </a:highlight>
              </a:rPr>
              <a:t>sú</a:t>
            </a:r>
            <a:r>
              <a:rPr lang="en-GB" sz="1200" dirty="0">
                <a:solidFill>
                  <a:schemeClr val="dk1"/>
                </a:solidFill>
                <a:highlight>
                  <a:srgbClr val="FFFFFF"/>
                </a:highlight>
              </a:rPr>
              <a:t> </a:t>
            </a:r>
            <a:r>
              <a:rPr lang="en-GB" sz="1200" dirty="0" err="1">
                <a:solidFill>
                  <a:schemeClr val="dk1"/>
                </a:solidFill>
                <a:highlight>
                  <a:srgbClr val="FFFFFF"/>
                </a:highlight>
              </a:rPr>
              <a:t>sčasti</a:t>
            </a:r>
            <a:r>
              <a:rPr lang="en-GB" sz="1200" dirty="0">
                <a:solidFill>
                  <a:schemeClr val="dk1"/>
                </a:solidFill>
                <a:highlight>
                  <a:srgbClr val="FFFFFF"/>
                </a:highlight>
              </a:rPr>
              <a:t> </a:t>
            </a:r>
            <a:r>
              <a:rPr lang="en-GB" sz="1200" dirty="0" err="1">
                <a:solidFill>
                  <a:schemeClr val="dk1"/>
                </a:solidFill>
                <a:highlight>
                  <a:srgbClr val="FFFFFF"/>
                </a:highlight>
              </a:rPr>
              <a:t>zasiahnuté</a:t>
            </a:r>
            <a:r>
              <a:rPr lang="en-GB" sz="1200" dirty="0">
                <a:solidFill>
                  <a:schemeClr val="dk1"/>
                </a:solidFill>
                <a:highlight>
                  <a:srgbClr val="FFFFFF"/>
                </a:highlight>
              </a:rPr>
              <a:t> ((</a:t>
            </a:r>
            <a:r>
              <a:rPr lang="en-GB" sz="1200" dirty="0" err="1">
                <a:solidFill>
                  <a:schemeClr val="dk1"/>
                </a:solidFill>
                <a:highlight>
                  <a:srgbClr val="FFFFFF"/>
                </a:highlight>
              </a:rPr>
              <a:t>Rovnováha</a:t>
            </a:r>
            <a:r>
              <a:rPr lang="en-GB" sz="1200" dirty="0">
                <a:solidFill>
                  <a:schemeClr val="dk1"/>
                </a:solidFill>
                <a:highlight>
                  <a:srgbClr val="FFFFFF"/>
                </a:highlight>
              </a:rPr>
              <a:t> a </a:t>
            </a:r>
            <a:r>
              <a:rPr lang="en-GB" sz="1200" dirty="0" err="1">
                <a:solidFill>
                  <a:schemeClr val="dk1"/>
                </a:solidFill>
                <a:highlight>
                  <a:srgbClr val="FFFFFF"/>
                </a:highlight>
              </a:rPr>
              <a:t>kontakt</a:t>
            </a:r>
            <a:r>
              <a:rPr lang="en-GB" sz="1200" dirty="0">
                <a:solidFill>
                  <a:schemeClr val="dk1"/>
                </a:solidFill>
                <a:highlight>
                  <a:srgbClr val="FFFFFF"/>
                </a:highlight>
              </a:rPr>
              <a:t>) + (</a:t>
            </a:r>
            <a:r>
              <a:rPr lang="en-GB" sz="1200" dirty="0" err="1">
                <a:solidFill>
                  <a:schemeClr val="dk1"/>
                </a:solidFill>
                <a:highlight>
                  <a:srgbClr val="FFFFFF"/>
                </a:highlight>
              </a:rPr>
              <a:t>Váha</a:t>
            </a:r>
            <a:r>
              <a:rPr lang="en-GB" sz="1200" dirty="0">
                <a:solidFill>
                  <a:schemeClr val="dk1"/>
                </a:solidFill>
                <a:highlight>
                  <a:srgbClr val="FFFFFF"/>
                </a:highlight>
              </a:rPr>
              <a:t>  </a:t>
            </a:r>
            <a:r>
              <a:rPr lang="en-GB" sz="1200" b="1" dirty="0">
                <a:solidFill>
                  <a:schemeClr val="dk1"/>
                </a:solidFill>
                <a:highlight>
                  <a:srgbClr val="FFFFFF"/>
                </a:highlight>
              </a:rPr>
              <a:t>ALEBO </a:t>
            </a:r>
            <a:r>
              <a:rPr lang="en-GB" sz="1200" dirty="0" err="1">
                <a:solidFill>
                  <a:schemeClr val="dk1"/>
                </a:solidFill>
                <a:highlight>
                  <a:srgbClr val="FFFFFF"/>
                </a:highlight>
              </a:rPr>
              <a:t>kompozícia</a:t>
            </a:r>
            <a:r>
              <a:rPr lang="en-GB" sz="1200" dirty="0">
                <a:solidFill>
                  <a:schemeClr val="dk1"/>
                </a:solidFill>
                <a:highlight>
                  <a:srgbClr val="FFFFFF"/>
                </a:highlight>
              </a:rPr>
              <a:t>)</a:t>
            </a:r>
          </a:p>
          <a:p>
            <a:pPr marL="914400" lvl="0" indent="457200">
              <a:lnSpc>
                <a:spcPct val="115000"/>
              </a:lnSpc>
            </a:pPr>
            <a:r>
              <a:rPr lang="en-GB" sz="1200" dirty="0">
                <a:solidFill>
                  <a:schemeClr val="dk1"/>
                </a:solidFill>
                <a:highlight>
                  <a:schemeClr val="lt1"/>
                </a:highlight>
              </a:rPr>
              <a:t>  &lt; </a:t>
            </a:r>
            <a:r>
              <a:rPr lang="en-GB" sz="1200" dirty="0" err="1">
                <a:solidFill>
                  <a:schemeClr val="dk1"/>
                </a:solidFill>
                <a:highlight>
                  <a:schemeClr val="lt1"/>
                </a:highlight>
              </a:rPr>
              <a:t>rozhodnutie</a:t>
            </a:r>
            <a:r>
              <a:rPr lang="en-GB" sz="1200" dirty="0">
                <a:solidFill>
                  <a:schemeClr val="dk1"/>
                </a:solidFill>
                <a:highlight>
                  <a:schemeClr val="lt1"/>
                </a:highlight>
              </a:rPr>
              <a:t> je </a:t>
            </a:r>
            <a:r>
              <a:rPr lang="en-GB" sz="1200" dirty="0" err="1">
                <a:solidFill>
                  <a:schemeClr val="dk1"/>
                </a:solidFill>
                <a:highlight>
                  <a:schemeClr val="lt1"/>
                </a:highlight>
              </a:rPr>
              <a:t>potrebné</a:t>
            </a:r>
            <a:r>
              <a:rPr lang="en-GB" sz="1200" dirty="0">
                <a:solidFill>
                  <a:schemeClr val="dk1"/>
                </a:solidFill>
                <a:highlight>
                  <a:schemeClr val="lt1"/>
                </a:highlight>
              </a:rPr>
              <a:t> </a:t>
            </a:r>
            <a:r>
              <a:rPr lang="en-GB" sz="1200" dirty="0" err="1">
                <a:solidFill>
                  <a:schemeClr val="dk1"/>
                </a:solidFill>
                <a:highlight>
                  <a:schemeClr val="lt1"/>
                </a:highlight>
              </a:rPr>
              <a:t>spraviť</a:t>
            </a:r>
            <a:r>
              <a:rPr lang="en-GB" sz="1200" dirty="0">
                <a:solidFill>
                  <a:schemeClr val="dk1"/>
                </a:solidFill>
                <a:highlight>
                  <a:schemeClr val="lt1"/>
                </a:highlight>
              </a:rPr>
              <a:t> </a:t>
            </a:r>
            <a:r>
              <a:rPr lang="en-GB" sz="1200" dirty="0" err="1">
                <a:solidFill>
                  <a:schemeClr val="dk1"/>
                </a:solidFill>
                <a:highlight>
                  <a:schemeClr val="lt1"/>
                </a:highlight>
              </a:rPr>
              <a:t>na</a:t>
            </a:r>
            <a:r>
              <a:rPr lang="en-GB" sz="1200" dirty="0">
                <a:solidFill>
                  <a:schemeClr val="dk1"/>
                </a:solidFill>
                <a:highlight>
                  <a:schemeClr val="lt1"/>
                </a:highlight>
              </a:rPr>
              <a:t> </a:t>
            </a:r>
            <a:r>
              <a:rPr lang="en-GB" sz="1200" dirty="0" err="1">
                <a:solidFill>
                  <a:schemeClr val="dk1"/>
                </a:solidFill>
                <a:highlight>
                  <a:schemeClr val="lt1"/>
                </a:highlight>
              </a:rPr>
              <a:t>základe</a:t>
            </a:r>
            <a:r>
              <a:rPr lang="en-GB" sz="1200" dirty="0">
                <a:solidFill>
                  <a:schemeClr val="dk1"/>
                </a:solidFill>
                <a:highlight>
                  <a:schemeClr val="lt1"/>
                </a:highlight>
              </a:rPr>
              <a:t> </a:t>
            </a:r>
            <a:r>
              <a:rPr lang="en-GB" sz="1200" dirty="0" err="1">
                <a:solidFill>
                  <a:schemeClr val="dk1"/>
                </a:solidFill>
                <a:highlight>
                  <a:schemeClr val="lt1"/>
                </a:highlight>
              </a:rPr>
              <a:t>vážnosti</a:t>
            </a:r>
            <a:r>
              <a:rPr lang="en-GB" sz="1200" dirty="0">
                <a:solidFill>
                  <a:schemeClr val="dk1"/>
                </a:solidFill>
                <a:highlight>
                  <a:schemeClr val="lt1"/>
                </a:highlight>
              </a:rPr>
              <a:t> </a:t>
            </a:r>
            <a:r>
              <a:rPr lang="en-GB" sz="1200" dirty="0" err="1">
                <a:solidFill>
                  <a:schemeClr val="dk1"/>
                </a:solidFill>
                <a:highlight>
                  <a:schemeClr val="lt1"/>
                </a:highlight>
              </a:rPr>
              <a:t>akou</a:t>
            </a:r>
            <a:r>
              <a:rPr lang="en-GB" sz="1200" dirty="0">
                <a:solidFill>
                  <a:schemeClr val="dk1"/>
                </a:solidFill>
                <a:highlight>
                  <a:schemeClr val="lt1"/>
                </a:highlight>
              </a:rPr>
              <a:t> je </a:t>
            </a:r>
            <a:r>
              <a:rPr lang="en-GB" sz="1200" dirty="0" err="1">
                <a:solidFill>
                  <a:schemeClr val="dk1"/>
                </a:solidFill>
                <a:highlight>
                  <a:schemeClr val="lt1"/>
                </a:highlight>
              </a:rPr>
              <a:t>kritérium</a:t>
            </a:r>
            <a:r>
              <a:rPr lang="en-GB" sz="1200" dirty="0">
                <a:solidFill>
                  <a:schemeClr val="dk1"/>
                </a:solidFill>
                <a:highlight>
                  <a:schemeClr val="lt1"/>
                </a:highlight>
              </a:rPr>
              <a:t> </a:t>
            </a:r>
            <a:r>
              <a:rPr lang="en-GB" sz="1200" dirty="0" err="1">
                <a:solidFill>
                  <a:schemeClr val="dk1"/>
                </a:solidFill>
                <a:highlight>
                  <a:schemeClr val="lt1"/>
                </a:highlight>
              </a:rPr>
              <a:t>zasiahnuté</a:t>
            </a:r>
            <a:endParaRPr lang="en-GB" sz="1200" b="1" dirty="0">
              <a:solidFill>
                <a:srgbClr val="38761D"/>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highlight>
                <a:srgbClr val="FFFFFF"/>
              </a:highlight>
            </a:endParaRPr>
          </a:p>
          <a:p>
            <a:pPr marL="0" lvl="0" indent="0" algn="l" rtl="0">
              <a:spcBef>
                <a:spcPts val="0"/>
              </a:spcBef>
              <a:spcAft>
                <a:spcPts val="0"/>
              </a:spcAft>
              <a:buNone/>
            </a:pPr>
            <a:endParaRPr sz="1200" dirty="0">
              <a:solidFill>
                <a:schemeClr val="dk1"/>
              </a:solidFill>
              <a:highlight>
                <a:srgbClr val="FFFFFF"/>
              </a:highlight>
            </a:endParaRPr>
          </a:p>
        </p:txBody>
      </p:sp>
      <p:sp>
        <p:nvSpPr>
          <p:cNvPr id="201" name="Google Shape;201;p43"/>
          <p:cNvSpPr txBox="1"/>
          <p:nvPr/>
        </p:nvSpPr>
        <p:spPr>
          <a:xfrm>
            <a:off x="189600" y="2568575"/>
            <a:ext cx="8578500" cy="772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200" b="1" dirty="0">
                <a:solidFill>
                  <a:srgbClr val="4B0A57"/>
                </a:solidFill>
                <a:highlight>
                  <a:schemeClr val="lt1"/>
                </a:highlight>
              </a:rPr>
              <a:t>Box Up to 10:</a:t>
            </a:r>
            <a:endParaRPr sz="1200" b="1" dirty="0">
              <a:solidFill>
                <a:srgbClr val="4B0A57"/>
              </a:solidFill>
              <a:highlight>
                <a:srgbClr val="FFFFFF"/>
              </a:highlight>
            </a:endParaRPr>
          </a:p>
          <a:p>
            <a:pPr lvl="0">
              <a:lnSpc>
                <a:spcPct val="115000"/>
              </a:lnSpc>
            </a:pPr>
            <a:r>
              <a:rPr lang="en-GB" sz="1200" b="1" dirty="0">
                <a:solidFill>
                  <a:schemeClr val="dk1"/>
                </a:solidFill>
                <a:highlight>
                  <a:srgbClr val="FFFFFF"/>
                </a:highlight>
              </a:rPr>
              <a:t>From 8.1 to Up to 8,9 : </a:t>
            </a:r>
            <a:r>
              <a:rPr lang="en-GB" sz="1200" dirty="0">
                <a:solidFill>
                  <a:schemeClr val="dk1"/>
                </a:solidFill>
                <a:highlight>
                  <a:srgbClr val="FFFFFF"/>
                </a:highlight>
              </a:rPr>
              <a:t>3 </a:t>
            </a:r>
            <a:r>
              <a:rPr lang="en-GB" sz="1200" dirty="0" err="1">
                <a:solidFill>
                  <a:schemeClr val="dk1"/>
                </a:solidFill>
                <a:highlight>
                  <a:srgbClr val="FFFFFF"/>
                </a:highlight>
              </a:rPr>
              <a:t>hlavné</a:t>
            </a:r>
            <a:r>
              <a:rPr lang="en-GB" sz="1200" dirty="0">
                <a:solidFill>
                  <a:schemeClr val="dk1"/>
                </a:solidFill>
                <a:highlight>
                  <a:srgbClr val="FFFFFF"/>
                </a:highlight>
              </a:rPr>
              <a:t> </a:t>
            </a:r>
            <a:r>
              <a:rPr lang="en-GB" sz="1200" dirty="0" err="1">
                <a:solidFill>
                  <a:schemeClr val="dk1"/>
                </a:solidFill>
                <a:highlight>
                  <a:srgbClr val="FFFFFF"/>
                </a:highlight>
              </a:rPr>
              <a:t>kritéria</a:t>
            </a:r>
            <a:r>
              <a:rPr lang="en-GB" sz="1200" dirty="0">
                <a:solidFill>
                  <a:schemeClr val="dk1"/>
                </a:solidFill>
                <a:highlight>
                  <a:srgbClr val="FFFFFF"/>
                </a:highlight>
              </a:rPr>
              <a:t> </a:t>
            </a:r>
            <a:r>
              <a:rPr lang="en-GB" sz="1200" dirty="0" err="1">
                <a:solidFill>
                  <a:schemeClr val="dk1"/>
                </a:solidFill>
                <a:highlight>
                  <a:srgbClr val="FFFFFF"/>
                </a:highlight>
              </a:rPr>
              <a:t>sú</a:t>
            </a:r>
            <a:r>
              <a:rPr lang="en-GB" sz="1200" dirty="0">
                <a:solidFill>
                  <a:schemeClr val="dk1"/>
                </a:solidFill>
                <a:highlight>
                  <a:srgbClr val="FFFFFF"/>
                </a:highlight>
              </a:rPr>
              <a:t>  </a:t>
            </a:r>
            <a:r>
              <a:rPr lang="en-GB" sz="1200" dirty="0" err="1">
                <a:solidFill>
                  <a:schemeClr val="dk1"/>
                </a:solidFill>
                <a:highlight>
                  <a:srgbClr val="FFFFFF"/>
                </a:highlight>
              </a:rPr>
              <a:t>zasiahnuté</a:t>
            </a:r>
            <a:r>
              <a:rPr lang="en-GB" sz="1200" dirty="0">
                <a:solidFill>
                  <a:schemeClr val="dk1"/>
                </a:solidFill>
                <a:highlight>
                  <a:srgbClr val="FFFFFF"/>
                </a:highlight>
              </a:rPr>
              <a:t> &gt; (Balance and Contact)</a:t>
            </a:r>
            <a:endParaRPr sz="1200" dirty="0">
              <a:solidFill>
                <a:schemeClr val="dk1"/>
              </a:solidFill>
              <a:highlight>
                <a:srgbClr val="FFFFFF"/>
              </a:highlight>
            </a:endParaRPr>
          </a:p>
          <a:p>
            <a:pPr lvl="0">
              <a:lnSpc>
                <a:spcPct val="115000"/>
              </a:lnSpc>
            </a:pPr>
            <a:r>
              <a:rPr lang="en-GB" sz="1200" dirty="0">
                <a:solidFill>
                  <a:schemeClr val="dk1"/>
                </a:solidFill>
                <a:highlight>
                  <a:srgbClr val="FFFFFF"/>
                </a:highlight>
              </a:rPr>
              <a:t>	             &lt; </a:t>
            </a:r>
            <a:r>
              <a:rPr lang="en-GB" sz="1200" dirty="0" err="1">
                <a:solidFill>
                  <a:schemeClr val="dk1"/>
                </a:solidFill>
                <a:highlight>
                  <a:srgbClr val="FFFFFF"/>
                </a:highlight>
              </a:rPr>
              <a:t>rozhodnutie</a:t>
            </a:r>
            <a:r>
              <a:rPr lang="en-GB" sz="1200" dirty="0">
                <a:solidFill>
                  <a:schemeClr val="dk1"/>
                </a:solidFill>
                <a:highlight>
                  <a:srgbClr val="FFFFFF"/>
                </a:highlight>
              </a:rPr>
              <a:t> je </a:t>
            </a:r>
            <a:r>
              <a:rPr lang="en-GB" sz="1200" dirty="0" err="1">
                <a:solidFill>
                  <a:schemeClr val="dk1"/>
                </a:solidFill>
                <a:highlight>
                  <a:srgbClr val="FFFFFF"/>
                </a:highlight>
              </a:rPr>
              <a:t>potrebné</a:t>
            </a:r>
            <a:r>
              <a:rPr lang="en-GB" sz="1200" dirty="0">
                <a:solidFill>
                  <a:schemeClr val="dk1"/>
                </a:solidFill>
                <a:highlight>
                  <a:srgbClr val="FFFFFF"/>
                </a:highlight>
              </a:rPr>
              <a:t> </a:t>
            </a:r>
            <a:r>
              <a:rPr lang="en-GB" sz="1200" dirty="0" err="1">
                <a:solidFill>
                  <a:schemeClr val="dk1"/>
                </a:solidFill>
                <a:highlight>
                  <a:srgbClr val="FFFFFF"/>
                </a:highlight>
              </a:rPr>
              <a:t>spraviť</a:t>
            </a:r>
            <a:r>
              <a:rPr lang="en-GB" sz="1200" dirty="0">
                <a:solidFill>
                  <a:schemeClr val="dk1"/>
                </a:solidFill>
                <a:highlight>
                  <a:srgbClr val="FFFFFF"/>
                </a:highlight>
              </a:rPr>
              <a:t> </a:t>
            </a:r>
            <a:r>
              <a:rPr lang="en-GB" sz="1200" dirty="0" err="1">
                <a:solidFill>
                  <a:schemeClr val="dk1"/>
                </a:solidFill>
                <a:highlight>
                  <a:srgbClr val="FFFFFF"/>
                </a:highlight>
              </a:rPr>
              <a:t>na</a:t>
            </a:r>
            <a:r>
              <a:rPr lang="en-GB" sz="1200" dirty="0">
                <a:solidFill>
                  <a:schemeClr val="dk1"/>
                </a:solidFill>
                <a:highlight>
                  <a:srgbClr val="FFFFFF"/>
                </a:highlight>
              </a:rPr>
              <a:t> </a:t>
            </a:r>
            <a:r>
              <a:rPr lang="en-GB" sz="1200" dirty="0" err="1">
                <a:solidFill>
                  <a:schemeClr val="dk1"/>
                </a:solidFill>
                <a:highlight>
                  <a:srgbClr val="FFFFFF"/>
                </a:highlight>
              </a:rPr>
              <a:t>základe</a:t>
            </a:r>
            <a:r>
              <a:rPr lang="en-GB" sz="1200" dirty="0">
                <a:solidFill>
                  <a:schemeClr val="dk1"/>
                </a:solidFill>
                <a:highlight>
                  <a:srgbClr val="FFFFFF"/>
                </a:highlight>
              </a:rPr>
              <a:t> </a:t>
            </a:r>
            <a:r>
              <a:rPr lang="en-GB" sz="1200" dirty="0" err="1">
                <a:solidFill>
                  <a:schemeClr val="dk1"/>
                </a:solidFill>
                <a:highlight>
                  <a:srgbClr val="FFFFFF"/>
                </a:highlight>
              </a:rPr>
              <a:t>vážnosti</a:t>
            </a:r>
            <a:r>
              <a:rPr lang="en-GB" sz="1200" dirty="0">
                <a:solidFill>
                  <a:schemeClr val="dk1"/>
                </a:solidFill>
                <a:highlight>
                  <a:srgbClr val="FFFFFF"/>
                </a:highlight>
              </a:rPr>
              <a:t> </a:t>
            </a:r>
            <a:r>
              <a:rPr lang="en-GB" sz="1200" dirty="0" err="1">
                <a:solidFill>
                  <a:schemeClr val="dk1"/>
                </a:solidFill>
                <a:highlight>
                  <a:srgbClr val="FFFFFF"/>
                </a:highlight>
              </a:rPr>
              <a:t>akou</a:t>
            </a:r>
            <a:r>
              <a:rPr lang="en-GB" sz="1200" dirty="0">
                <a:solidFill>
                  <a:schemeClr val="dk1"/>
                </a:solidFill>
                <a:highlight>
                  <a:srgbClr val="FFFFFF"/>
                </a:highlight>
              </a:rPr>
              <a:t> je </a:t>
            </a:r>
            <a:r>
              <a:rPr lang="en-GB" sz="1200" dirty="0" err="1">
                <a:solidFill>
                  <a:schemeClr val="dk1"/>
                </a:solidFill>
                <a:highlight>
                  <a:srgbClr val="FFFFFF"/>
                </a:highlight>
              </a:rPr>
              <a:t>kritérium</a:t>
            </a:r>
            <a:r>
              <a:rPr lang="en-GB" sz="1200" dirty="0">
                <a:solidFill>
                  <a:schemeClr val="dk1"/>
                </a:solidFill>
                <a:highlight>
                  <a:srgbClr val="FFFFFF"/>
                </a:highlight>
              </a:rPr>
              <a:t> </a:t>
            </a:r>
            <a:r>
              <a:rPr lang="en-GB" sz="1200" dirty="0" err="1">
                <a:solidFill>
                  <a:schemeClr val="dk1"/>
                </a:solidFill>
                <a:highlight>
                  <a:srgbClr val="FFFFFF"/>
                </a:highlight>
              </a:rPr>
              <a:t>zasiahnuté</a:t>
            </a:r>
            <a:endParaRPr sz="1200" dirty="0">
              <a:solidFill>
                <a:schemeClr val="dk1"/>
              </a:solidFill>
              <a:highlight>
                <a:srgbClr val="FFFFFF"/>
              </a:highlight>
            </a:endParaRPr>
          </a:p>
          <a:p>
            <a:pPr marL="0" lvl="0" indent="0" algn="l" rtl="0">
              <a:spcBef>
                <a:spcPts val="0"/>
              </a:spcBef>
              <a:spcAft>
                <a:spcPts val="0"/>
              </a:spcAft>
              <a:buNone/>
            </a:pPr>
            <a:endParaRPr sz="1200" dirty="0">
              <a:solidFill>
                <a:schemeClr val="dk1"/>
              </a:solidFill>
              <a:highlight>
                <a:srgbClr val="FFFFFF"/>
              </a:highlight>
            </a:endParaRPr>
          </a:p>
        </p:txBody>
      </p:sp>
      <p:sp>
        <p:nvSpPr>
          <p:cNvPr id="202" name="Google Shape;202;p43"/>
          <p:cNvSpPr txBox="1"/>
          <p:nvPr/>
        </p:nvSpPr>
        <p:spPr>
          <a:xfrm>
            <a:off x="189600" y="3325000"/>
            <a:ext cx="8578500" cy="772500"/>
          </a:xfrm>
          <a:prstGeom prst="rect">
            <a:avLst/>
          </a:prstGeom>
          <a:noFill/>
          <a:ln>
            <a:noFill/>
          </a:ln>
        </p:spPr>
        <p:txBody>
          <a:bodyPr spcFirstLastPara="1" wrap="square" lIns="91425" tIns="91425" rIns="91425" bIns="91425" anchor="t" anchorCtr="0">
            <a:noAutofit/>
          </a:bodyPr>
          <a:lstStyle/>
          <a:p>
            <a:pPr lvl="0">
              <a:lnSpc>
                <a:spcPct val="115000"/>
              </a:lnSpc>
            </a:pPr>
            <a:r>
              <a:rPr lang="en-GB" sz="1200" b="1" dirty="0">
                <a:solidFill>
                  <a:schemeClr val="dk1"/>
                </a:solidFill>
                <a:highlight>
                  <a:srgbClr val="FFFFFF"/>
                </a:highlight>
              </a:rPr>
              <a:t>From 9.0 to Up to 9.9 : </a:t>
            </a:r>
            <a:r>
              <a:rPr lang="en-GB" sz="1200" dirty="0">
                <a:solidFill>
                  <a:schemeClr val="dk1"/>
                </a:solidFill>
                <a:highlight>
                  <a:srgbClr val="FFFFFF"/>
                </a:highlight>
              </a:rPr>
              <a:t>1 </a:t>
            </a:r>
            <a:r>
              <a:rPr lang="en-GB" sz="1200" dirty="0" err="1">
                <a:solidFill>
                  <a:schemeClr val="dk1"/>
                </a:solidFill>
                <a:highlight>
                  <a:srgbClr val="FFFFFF"/>
                </a:highlight>
              </a:rPr>
              <a:t>hlavné</a:t>
            </a:r>
            <a:r>
              <a:rPr lang="en-GB" sz="1200" dirty="0">
                <a:solidFill>
                  <a:schemeClr val="dk1"/>
                </a:solidFill>
                <a:highlight>
                  <a:srgbClr val="FFFFFF"/>
                </a:highlight>
              </a:rPr>
              <a:t> </a:t>
            </a:r>
            <a:r>
              <a:rPr lang="en-GB" sz="1200" dirty="0" err="1">
                <a:solidFill>
                  <a:schemeClr val="dk1"/>
                </a:solidFill>
                <a:highlight>
                  <a:srgbClr val="FFFFFF"/>
                </a:highlight>
              </a:rPr>
              <a:t>kritérium</a:t>
            </a:r>
            <a:r>
              <a:rPr lang="en-GB" sz="1200" dirty="0">
                <a:solidFill>
                  <a:schemeClr val="dk1"/>
                </a:solidFill>
                <a:highlight>
                  <a:srgbClr val="FFFFFF"/>
                </a:highlight>
              </a:rPr>
              <a:t> je </a:t>
            </a:r>
            <a:r>
              <a:rPr lang="en-GB" sz="1200" dirty="0" err="1">
                <a:solidFill>
                  <a:schemeClr val="dk1"/>
                </a:solidFill>
                <a:highlight>
                  <a:srgbClr val="FFFFFF"/>
                </a:highlight>
              </a:rPr>
              <a:t>zasiahnuté</a:t>
            </a:r>
            <a:r>
              <a:rPr lang="en-GB" sz="1200" dirty="0">
                <a:solidFill>
                  <a:schemeClr val="dk1"/>
                </a:solidFill>
                <a:highlight>
                  <a:srgbClr val="FFFFFF"/>
                </a:highlight>
              </a:rPr>
              <a:t> &gt; (</a:t>
            </a:r>
            <a:r>
              <a:rPr lang="en-GB" sz="1200" b="1" dirty="0" err="1">
                <a:solidFill>
                  <a:schemeClr val="dk1"/>
                </a:solidFill>
                <a:highlight>
                  <a:srgbClr val="FFFFFF"/>
                </a:highlight>
              </a:rPr>
              <a:t>Rovnováha</a:t>
            </a:r>
            <a:r>
              <a:rPr lang="en-GB" sz="1200" dirty="0">
                <a:solidFill>
                  <a:schemeClr val="dk1"/>
                </a:solidFill>
                <a:highlight>
                  <a:srgbClr val="FFFFFF"/>
                </a:highlight>
              </a:rPr>
              <a:t> </a:t>
            </a:r>
            <a:r>
              <a:rPr lang="en-GB" sz="1200" dirty="0" err="1">
                <a:solidFill>
                  <a:srgbClr val="0000FF"/>
                </a:solidFill>
                <a:highlight>
                  <a:srgbClr val="FFFFFF"/>
                </a:highlight>
              </a:rPr>
              <a:t>alebo</a:t>
            </a:r>
            <a:r>
              <a:rPr lang="en-GB" sz="1200" dirty="0">
                <a:solidFill>
                  <a:schemeClr val="dk1"/>
                </a:solidFill>
                <a:highlight>
                  <a:srgbClr val="FFFFFF"/>
                </a:highlight>
              </a:rPr>
              <a:t> </a:t>
            </a:r>
            <a:r>
              <a:rPr lang="en-GB" sz="1200" b="1" dirty="0" err="1">
                <a:solidFill>
                  <a:schemeClr val="dk1"/>
                </a:solidFill>
                <a:highlight>
                  <a:srgbClr val="FFFFFF"/>
                </a:highlight>
              </a:rPr>
              <a:t>Kontakt</a:t>
            </a:r>
            <a:r>
              <a:rPr lang="en-GB" sz="1200" dirty="0">
                <a:solidFill>
                  <a:schemeClr val="dk1"/>
                </a:solidFill>
                <a:highlight>
                  <a:srgbClr val="FFFFFF"/>
                </a:highlight>
              </a:rPr>
              <a:t>)</a:t>
            </a:r>
            <a:endParaRPr sz="1200" dirty="0">
              <a:solidFill>
                <a:schemeClr val="dk1"/>
              </a:solidFill>
              <a:highlight>
                <a:srgbClr val="FFFFFF"/>
              </a:highlight>
            </a:endParaRPr>
          </a:p>
          <a:p>
            <a:pPr lvl="0">
              <a:lnSpc>
                <a:spcPct val="115000"/>
              </a:lnSpc>
              <a:buClr>
                <a:schemeClr val="dk1"/>
              </a:buClr>
              <a:buSzPts val="1100"/>
            </a:pPr>
            <a:r>
              <a:rPr lang="en-GB" sz="1200" dirty="0">
                <a:solidFill>
                  <a:schemeClr val="dk1"/>
                </a:solidFill>
                <a:highlight>
                  <a:schemeClr val="lt1"/>
                </a:highlight>
              </a:rPr>
              <a:t>                                  &lt; </a:t>
            </a:r>
            <a:r>
              <a:rPr lang="en-GB" sz="1200" dirty="0" err="1">
                <a:solidFill>
                  <a:schemeClr val="dk1"/>
                </a:solidFill>
                <a:highlight>
                  <a:schemeClr val="lt1"/>
                </a:highlight>
              </a:rPr>
              <a:t>rozhodnutie</a:t>
            </a:r>
            <a:r>
              <a:rPr lang="en-GB" sz="1200" dirty="0">
                <a:solidFill>
                  <a:schemeClr val="dk1"/>
                </a:solidFill>
                <a:highlight>
                  <a:schemeClr val="lt1"/>
                </a:highlight>
              </a:rPr>
              <a:t> je </a:t>
            </a:r>
            <a:r>
              <a:rPr lang="en-GB" sz="1200" dirty="0" err="1">
                <a:solidFill>
                  <a:schemeClr val="dk1"/>
                </a:solidFill>
                <a:highlight>
                  <a:schemeClr val="lt1"/>
                </a:highlight>
              </a:rPr>
              <a:t>potrebné</a:t>
            </a:r>
            <a:r>
              <a:rPr lang="en-GB" sz="1200" dirty="0">
                <a:solidFill>
                  <a:schemeClr val="dk1"/>
                </a:solidFill>
                <a:highlight>
                  <a:schemeClr val="lt1"/>
                </a:highlight>
              </a:rPr>
              <a:t> </a:t>
            </a:r>
            <a:r>
              <a:rPr lang="en-GB" sz="1200" dirty="0" err="1">
                <a:solidFill>
                  <a:schemeClr val="dk1"/>
                </a:solidFill>
                <a:highlight>
                  <a:schemeClr val="lt1"/>
                </a:highlight>
              </a:rPr>
              <a:t>spraviť</a:t>
            </a:r>
            <a:r>
              <a:rPr lang="en-GB" sz="1200" dirty="0">
                <a:solidFill>
                  <a:schemeClr val="dk1"/>
                </a:solidFill>
                <a:highlight>
                  <a:schemeClr val="lt1"/>
                </a:highlight>
              </a:rPr>
              <a:t> </a:t>
            </a:r>
            <a:r>
              <a:rPr lang="en-GB" sz="1200" dirty="0" err="1">
                <a:solidFill>
                  <a:schemeClr val="dk1"/>
                </a:solidFill>
                <a:highlight>
                  <a:schemeClr val="lt1"/>
                </a:highlight>
              </a:rPr>
              <a:t>na</a:t>
            </a:r>
            <a:r>
              <a:rPr lang="en-GB" sz="1200" dirty="0">
                <a:solidFill>
                  <a:schemeClr val="dk1"/>
                </a:solidFill>
                <a:highlight>
                  <a:schemeClr val="lt1"/>
                </a:highlight>
              </a:rPr>
              <a:t> </a:t>
            </a:r>
            <a:r>
              <a:rPr lang="en-GB" sz="1200" dirty="0" err="1">
                <a:solidFill>
                  <a:schemeClr val="dk1"/>
                </a:solidFill>
                <a:highlight>
                  <a:schemeClr val="lt1"/>
                </a:highlight>
              </a:rPr>
              <a:t>základe</a:t>
            </a:r>
            <a:r>
              <a:rPr lang="en-GB" sz="1200" dirty="0">
                <a:solidFill>
                  <a:schemeClr val="dk1"/>
                </a:solidFill>
                <a:highlight>
                  <a:schemeClr val="lt1"/>
                </a:highlight>
              </a:rPr>
              <a:t> </a:t>
            </a:r>
            <a:r>
              <a:rPr lang="en-GB" sz="1200" dirty="0" err="1">
                <a:solidFill>
                  <a:schemeClr val="dk1"/>
                </a:solidFill>
                <a:highlight>
                  <a:schemeClr val="lt1"/>
                </a:highlight>
              </a:rPr>
              <a:t>vážnosti</a:t>
            </a:r>
            <a:r>
              <a:rPr lang="en-GB" sz="1200" dirty="0">
                <a:solidFill>
                  <a:schemeClr val="dk1"/>
                </a:solidFill>
                <a:highlight>
                  <a:schemeClr val="lt1"/>
                </a:highlight>
              </a:rPr>
              <a:t> </a:t>
            </a:r>
            <a:r>
              <a:rPr lang="en-GB" sz="1200" dirty="0" err="1">
                <a:solidFill>
                  <a:schemeClr val="dk1"/>
                </a:solidFill>
                <a:highlight>
                  <a:schemeClr val="lt1"/>
                </a:highlight>
              </a:rPr>
              <a:t>akou</a:t>
            </a:r>
            <a:r>
              <a:rPr lang="en-GB" sz="1200" dirty="0">
                <a:solidFill>
                  <a:schemeClr val="dk1"/>
                </a:solidFill>
                <a:highlight>
                  <a:schemeClr val="lt1"/>
                </a:highlight>
              </a:rPr>
              <a:t> je </a:t>
            </a:r>
            <a:r>
              <a:rPr lang="en-GB" sz="1200" dirty="0" err="1">
                <a:solidFill>
                  <a:schemeClr val="dk1"/>
                </a:solidFill>
                <a:highlight>
                  <a:schemeClr val="lt1"/>
                </a:highlight>
              </a:rPr>
              <a:t>kritérium</a:t>
            </a:r>
            <a:r>
              <a:rPr lang="en-GB" sz="1200" dirty="0">
                <a:solidFill>
                  <a:schemeClr val="dk1"/>
                </a:solidFill>
                <a:highlight>
                  <a:schemeClr val="lt1"/>
                </a:highlight>
              </a:rPr>
              <a:t> </a:t>
            </a:r>
            <a:r>
              <a:rPr lang="en-GB" sz="1200" dirty="0" err="1">
                <a:solidFill>
                  <a:schemeClr val="dk1"/>
                </a:solidFill>
                <a:highlight>
                  <a:schemeClr val="lt1"/>
                </a:highlight>
              </a:rPr>
              <a:t>zasiahnuté</a:t>
            </a:r>
            <a:endParaRPr sz="1200" dirty="0">
              <a:solidFill>
                <a:schemeClr val="dk1"/>
              </a:solidFill>
              <a:highlight>
                <a:srgbClr val="FFFFFF"/>
              </a:highlight>
            </a:endParaRPr>
          </a:p>
          <a:p>
            <a:pPr marL="0" lvl="0" indent="0" algn="l" rtl="0">
              <a:spcBef>
                <a:spcPts val="0"/>
              </a:spcBef>
              <a:spcAft>
                <a:spcPts val="0"/>
              </a:spcAft>
              <a:buNone/>
            </a:pPr>
            <a:endParaRPr sz="1200" dirty="0">
              <a:solidFill>
                <a:schemeClr val="dk1"/>
              </a:solidFill>
              <a:highlight>
                <a:srgbClr val="FFFFFF"/>
              </a:highlight>
            </a:endParaRPr>
          </a:p>
        </p:txBody>
      </p:sp>
      <p:sp>
        <p:nvSpPr>
          <p:cNvPr id="203" name="Google Shape;203;p43"/>
          <p:cNvSpPr txBox="1"/>
          <p:nvPr/>
        </p:nvSpPr>
        <p:spPr>
          <a:xfrm>
            <a:off x="-295429" y="3967875"/>
            <a:ext cx="8578500" cy="637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sz="1200" b="1" dirty="0">
                <a:solidFill>
                  <a:schemeClr val="dk1"/>
                </a:solidFill>
                <a:highlight>
                  <a:srgbClr val="FFFFFF"/>
                </a:highlight>
              </a:rPr>
              <a:t>10 = </a:t>
            </a:r>
            <a:r>
              <a:rPr lang="en-GB" sz="1200" dirty="0" err="1">
                <a:solidFill>
                  <a:schemeClr val="dk1"/>
                </a:solidFill>
                <a:highlight>
                  <a:srgbClr val="FFFFFF"/>
                </a:highlight>
              </a:rPr>
              <a:t>všetky</a:t>
            </a:r>
            <a:r>
              <a:rPr lang="en-GB" sz="1200" dirty="0">
                <a:solidFill>
                  <a:schemeClr val="dk1"/>
                </a:solidFill>
                <a:highlight>
                  <a:srgbClr val="FFFFFF"/>
                </a:highlight>
              </a:rPr>
              <a:t> 4 </a:t>
            </a:r>
            <a:r>
              <a:rPr lang="en-GB" sz="1200" dirty="0" err="1">
                <a:solidFill>
                  <a:schemeClr val="dk1"/>
                </a:solidFill>
                <a:highlight>
                  <a:srgbClr val="FFFFFF"/>
                </a:highlight>
              </a:rPr>
              <a:t>kritériá</a:t>
            </a:r>
            <a:r>
              <a:rPr lang="en-GB" sz="1200" dirty="0">
                <a:solidFill>
                  <a:schemeClr val="dk1"/>
                </a:solidFill>
                <a:highlight>
                  <a:srgbClr val="FFFFFF"/>
                </a:highlight>
              </a:rPr>
              <a:t> </a:t>
            </a:r>
            <a:r>
              <a:rPr lang="en-GB" sz="1200" dirty="0" err="1">
                <a:solidFill>
                  <a:schemeClr val="dk1"/>
                </a:solidFill>
                <a:highlight>
                  <a:srgbClr val="FFFFFF"/>
                </a:highlight>
              </a:rPr>
              <a:t>sú</a:t>
            </a:r>
            <a:r>
              <a:rPr lang="en-GB" sz="1200" dirty="0">
                <a:solidFill>
                  <a:schemeClr val="dk1"/>
                </a:solidFill>
                <a:highlight>
                  <a:srgbClr val="FFFFFF"/>
                </a:highlight>
              </a:rPr>
              <a:t> </a:t>
            </a:r>
            <a:r>
              <a:rPr lang="en-GB" sz="1200" dirty="0" err="1">
                <a:solidFill>
                  <a:schemeClr val="dk1"/>
                </a:solidFill>
                <a:highlight>
                  <a:srgbClr val="FFFFFF"/>
                </a:highlight>
              </a:rPr>
              <a:t>dokonale</a:t>
            </a:r>
            <a:r>
              <a:rPr lang="en-GB" sz="1200" dirty="0">
                <a:solidFill>
                  <a:schemeClr val="dk1"/>
                </a:solidFill>
                <a:highlight>
                  <a:srgbClr val="FFFFFF"/>
                </a:highlight>
              </a:rPr>
              <a:t> </a:t>
            </a:r>
            <a:r>
              <a:rPr lang="en-GB" sz="1200" dirty="0" err="1">
                <a:solidFill>
                  <a:schemeClr val="dk1"/>
                </a:solidFill>
                <a:highlight>
                  <a:srgbClr val="FFFFFF"/>
                </a:highlight>
              </a:rPr>
              <a:t>naplnené</a:t>
            </a:r>
            <a:endParaRPr sz="1200" dirty="0">
              <a:solidFill>
                <a:schemeClr val="dk1"/>
              </a:solidFill>
              <a:highlight>
                <a:srgbClr val="FFFFFF"/>
              </a:highlight>
            </a:endParaRPr>
          </a:p>
          <a:p>
            <a:pPr marL="0" lvl="0" indent="0" algn="l" rtl="0">
              <a:spcBef>
                <a:spcPts val="0"/>
              </a:spcBef>
              <a:spcAft>
                <a:spcPts val="0"/>
              </a:spcAft>
              <a:buNone/>
            </a:pPr>
            <a:endParaRPr sz="1200" dirty="0">
              <a:solidFill>
                <a:schemeClr val="dk1"/>
              </a:solidFill>
              <a:highlight>
                <a:srgbClr val="FFFFFF"/>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208"/>
        <p:cNvGrpSpPr/>
        <p:nvPr/>
      </p:nvGrpSpPr>
      <p:grpSpPr>
        <a:xfrm>
          <a:off x="0" y="0"/>
          <a:ext cx="0" cy="0"/>
          <a:chOff x="0" y="0"/>
          <a:chExt cx="0" cy="0"/>
        </a:xfrm>
      </p:grpSpPr>
      <p:sp>
        <p:nvSpPr>
          <p:cNvPr id="209" name="Google Shape;209;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rgbClr val="FF0000"/>
                </a:solidFill>
              </a:rPr>
              <a:t>Updated text after Seminar in Salzburg</a:t>
            </a:r>
            <a:endParaRPr>
              <a:solidFill>
                <a:srgbClr val="FF0000"/>
              </a:solidFill>
            </a:endParaRPr>
          </a:p>
        </p:txBody>
      </p:sp>
      <p:sp>
        <p:nvSpPr>
          <p:cNvPr id="210" name="Google Shape;210;p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211" name="Google Shape;211;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9</a:t>
            </a:fld>
            <a:endParaRPr/>
          </a:p>
        </p:txBody>
      </p:sp>
      <p:pic>
        <p:nvPicPr>
          <p:cNvPr id="212" name="Google Shape;212;p44"/>
          <p:cNvPicPr preferRelativeResize="0"/>
          <p:nvPr/>
        </p:nvPicPr>
        <p:blipFill>
          <a:blip r:embed="rId3">
            <a:alphaModFix/>
          </a:blip>
          <a:stretch>
            <a:fillRect/>
          </a:stretch>
        </p:blipFill>
        <p:spPr>
          <a:xfrm>
            <a:off x="386900" y="1259425"/>
            <a:ext cx="8270273" cy="17986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2705</TotalTime>
  <Words>4263</Words>
  <Application>Microsoft Macintosh PowerPoint</Application>
  <PresentationFormat>On-screen Show (16:9)</PresentationFormat>
  <Paragraphs>555</Paragraphs>
  <Slides>55</Slides>
  <Notes>52</Notes>
  <HiddenSlides>19</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55</vt:i4>
      </vt:variant>
    </vt:vector>
  </HeadingPairs>
  <TitlesOfParts>
    <vt:vector size="61" baseType="lpstr">
      <vt:lpstr>Arial</vt:lpstr>
      <vt:lpstr>Calibri</vt:lpstr>
      <vt:lpstr>Times New Roman</vt:lpstr>
      <vt:lpstr>Verdana</vt:lpstr>
      <vt:lpstr>Simple Light</vt:lpstr>
      <vt:lpstr>Simple Light</vt:lpstr>
      <vt:lpstr>PowerPoint Presentation</vt:lpstr>
      <vt:lpstr>Agenda </vt:lpstr>
      <vt:lpstr>INTRODUCTION</vt:lpstr>
      <vt:lpstr>2024 Smernice – Voľná zostava - % </vt:lpstr>
      <vt:lpstr>PowerPoint Presentation</vt:lpstr>
      <vt:lpstr>CoH - Zohľadnenie koňa, Harmónia s koňom</vt:lpstr>
      <vt:lpstr>CoH - Zohľadnenie koňa, Harmónia s koňom</vt:lpstr>
      <vt:lpstr>CoH - Zohľadnenie koňa, Harmónia s koňom</vt:lpstr>
      <vt:lpstr>Updated text after Seminar in Salzburg</vt:lpstr>
      <vt:lpstr>Updated text after Seminar in Salzburg </vt:lpstr>
      <vt:lpstr>Updated text after Seminar in Salzburg </vt:lpstr>
      <vt:lpstr>Updated text after Seminar in Salzburg </vt:lpstr>
      <vt:lpstr>Updated text after Seminar in Salzburg </vt:lpstr>
      <vt:lpstr>Updated text after Seminar in Salzburg </vt:lpstr>
      <vt:lpstr>CoH- Individuals</vt:lpstr>
      <vt:lpstr>CoH- Pas de Deux</vt:lpstr>
      <vt:lpstr>CoH- Squad</vt:lpstr>
      <vt:lpstr>CoH- Scoring Test</vt:lpstr>
      <vt:lpstr>PowerPoint Presentation</vt:lpstr>
      <vt:lpstr>C1 – Jednotlivci/Skupiny a Dvojice</vt:lpstr>
      <vt:lpstr>C1 - Variety of Exercises for Individual (CRITERIA)</vt:lpstr>
      <vt:lpstr>PowerPoint Presentation</vt:lpstr>
      <vt:lpstr>C1 –Cviky Dvojice  </vt:lpstr>
      <vt:lpstr>C1 – CVIKY SKUPINY  </vt:lpstr>
      <vt:lpstr>C1 – CVIKY SKUPINY  </vt:lpstr>
      <vt:lpstr>C1 -COMBINATIONS</vt:lpstr>
      <vt:lpstr>PowerPoint Presentation</vt:lpstr>
      <vt:lpstr>C2 - ROLE -  Dvojice/Skupiny </vt:lpstr>
      <vt:lpstr>C2 - ROLES -  Squad/Pas de Deux </vt:lpstr>
      <vt:lpstr>C1 – Skupiny/Dvojice - ÚROVNE  </vt:lpstr>
      <vt:lpstr>C1 – Skupiny/Dvojice - ÚROVNE  </vt:lpstr>
      <vt:lpstr>C2 - LEVELS -  Squad/Pas de Deux </vt:lpstr>
      <vt:lpstr>C2 - LEVELS -  Squad/Pas de Deux </vt:lpstr>
      <vt:lpstr>C2 - LEVELS -  Squad/Pas de Deux </vt:lpstr>
      <vt:lpstr>C2 - Participation in ROLES and Artistic Involvement</vt:lpstr>
      <vt:lpstr>C2 - Participation of VAULTERS, Roles and Artistic Involvement</vt:lpstr>
      <vt:lpstr>PowerPoint Presentation</vt:lpstr>
      <vt:lpstr>CURRENT GUIDELINES 2023</vt:lpstr>
      <vt:lpstr>C3- Unity of Composition &amp; Complexity 2023 </vt:lpstr>
      <vt:lpstr>GUIDELINES UPDATE 2024 </vt:lpstr>
      <vt:lpstr>C3 - Fluidity, Control, Connection, Complexity and FoM.</vt:lpstr>
      <vt:lpstr>C3 - Flow, Control, Complexity, Connection, FoM - Definition Updated text after Seminar in Salzburg </vt:lpstr>
      <vt:lpstr>C3 - Flow, Control, Complexity, Connection, FoM - Definition Updated text after Seminar in Salzburg   </vt:lpstr>
      <vt:lpstr>C3 - Flow, Control, Complexity, Connection, FoM - Definition Updated text after Seminar in Salzburg   </vt:lpstr>
      <vt:lpstr>C3 - Complexity and Freedom of Movement - Definition </vt:lpstr>
      <vt:lpstr>C3- Unity of Composition &amp; Complexity - scoresheet (2024)</vt:lpstr>
      <vt:lpstr>C3- Flow, Control, Connection, Complexity and FoM Updated text after Seminar in Salzburg  </vt:lpstr>
      <vt:lpstr>C3- Flow, Control, Connection, Complexity and FoM Updated text after Seminar in Salzburg</vt:lpstr>
      <vt:lpstr>C3- Flow, Control, Connection, Complexity and FoM Updated text after Seminar in Salzburg</vt:lpstr>
      <vt:lpstr>C3- Flow, Control, Connection, Complexity and FoM Updated text after Seminar in Salzburg</vt:lpstr>
      <vt:lpstr>C3- Flow, Control, Connection, Complexity and FoM Updated text after Seminar in Salzburg</vt:lpstr>
      <vt:lpstr>C3 - Individual</vt:lpstr>
      <vt:lpstr>C3 - Pas de deux</vt:lpstr>
      <vt:lpstr>C3 - Squad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Pavla Krauspe</cp:lastModifiedBy>
  <cp:revision>10</cp:revision>
  <dcterms:modified xsi:type="dcterms:W3CDTF">2024-03-26T12:49:40Z</dcterms:modified>
</cp:coreProperties>
</file>